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svg" ContentType="image/svg+xml"/>
  <Default Extension="wmv" ContentType="video/x-ms-wm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7"/>
  </p:notesMasterIdLst>
  <p:sldIdLst>
    <p:sldId id="256" r:id="rId2"/>
    <p:sldId id="257" r:id="rId3"/>
    <p:sldId id="258" r:id="rId4"/>
    <p:sldId id="259" r:id="rId5"/>
    <p:sldId id="264" r:id="rId6"/>
    <p:sldId id="266" r:id="rId7"/>
    <p:sldId id="261" r:id="rId8"/>
    <p:sldId id="271" r:id="rId9"/>
    <p:sldId id="272" r:id="rId10"/>
    <p:sldId id="273" r:id="rId11"/>
    <p:sldId id="276" r:id="rId12"/>
    <p:sldId id="277" r:id="rId13"/>
    <p:sldId id="263" r:id="rId14"/>
    <p:sldId id="286" r:id="rId15"/>
    <p:sldId id="300" r:id="rId16"/>
    <p:sldId id="291" r:id="rId17"/>
    <p:sldId id="294" r:id="rId18"/>
    <p:sldId id="267" r:id="rId19"/>
    <p:sldId id="287" r:id="rId20"/>
    <p:sldId id="288" r:id="rId21"/>
    <p:sldId id="289" r:id="rId22"/>
    <p:sldId id="292" r:id="rId23"/>
    <p:sldId id="296" r:id="rId24"/>
    <p:sldId id="305" r:id="rId25"/>
    <p:sldId id="306" r:id="rId26"/>
    <p:sldId id="290" r:id="rId27"/>
    <p:sldId id="295" r:id="rId28"/>
    <p:sldId id="293" r:id="rId29"/>
    <p:sldId id="297" r:id="rId30"/>
    <p:sldId id="275" r:id="rId31"/>
    <p:sldId id="298" r:id="rId32"/>
    <p:sldId id="299" r:id="rId33"/>
    <p:sldId id="303" r:id="rId34"/>
    <p:sldId id="304" r:id="rId35"/>
    <p:sldId id="284" r:id="rId36"/>
  </p:sldIdLst>
  <p:sldSz cx="18288000" cy="10287000"/>
  <p:notesSz cx="6858000" cy="9144000"/>
  <p:embeddedFontLst>
    <p:embeddedFont>
      <p:font typeface="Open Sans Extra Bold" panose="020B0604020202020204" charset="0"/>
      <p:regular r:id="rId38"/>
    </p:embeddedFont>
    <p:embeddedFont>
      <p:font typeface="Poppins" panose="00000500000000000000" pitchFamily="2" charset="0"/>
      <p:regular r:id="rId39"/>
      <p:bold r:id="rId40"/>
      <p:italic r:id="rId41"/>
      <p:boldItalic r:id="rId42"/>
    </p:embeddedFont>
    <p:embeddedFont>
      <p:font typeface="Poppins Bold" panose="00000800000000000000" pitchFamily="2" charset="0"/>
      <p:regular r:id="rId43"/>
      <p:bold r:id="rId4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45DA0"/>
    <a:srgbClr val="1F497D"/>
    <a:srgbClr val="1E64A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99" autoAdjust="0"/>
    <p:restoredTop sz="94622" autoAdjust="0"/>
  </p:normalViewPr>
  <p:slideViewPr>
    <p:cSldViewPr>
      <p:cViewPr varScale="1">
        <p:scale>
          <a:sx n="56" d="100"/>
          <a:sy n="56" d="100"/>
        </p:scale>
        <p:origin x="634"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2.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5.fntdata"/><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font" Target="fonts/font3.fntdata"/><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6.fntdata"/><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1.fntdata"/><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font" Target="fonts/font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18060AC-BDB8-4A91-9AD2-2C068E487764}" type="datetimeFigureOut">
              <a:rPr lang="en-US" smtClean="0"/>
              <a:t>11/20/2024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38CA16F-8C43-463E-8BD9-F7AC713D56DD}" type="slidenum">
              <a:rPr lang="en-US" smtClean="0"/>
              <a:t>‹#›</a:t>
            </a:fld>
            <a:endParaRPr lang="en-US"/>
          </a:p>
        </p:txBody>
      </p:sp>
    </p:spTree>
    <p:extLst>
      <p:ext uri="{BB962C8B-B14F-4D97-AF65-F5344CB8AC3E}">
        <p14:creationId xmlns:p14="http://schemas.microsoft.com/office/powerpoint/2010/main" val="38920255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38CA16F-8C43-463E-8BD9-F7AC713D56DD}" type="slidenum">
              <a:rPr lang="en-US" smtClean="0"/>
              <a:t>6</a:t>
            </a:fld>
            <a:endParaRPr lang="en-US"/>
          </a:p>
        </p:txBody>
      </p:sp>
    </p:spTree>
    <p:extLst>
      <p:ext uri="{BB962C8B-B14F-4D97-AF65-F5344CB8AC3E}">
        <p14:creationId xmlns:p14="http://schemas.microsoft.com/office/powerpoint/2010/main" val="12421597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38CA16F-8C43-463E-8BD9-F7AC713D56DD}" type="slidenum">
              <a:rPr lang="en-US" smtClean="0"/>
              <a:t>16</a:t>
            </a:fld>
            <a:endParaRPr lang="en-US"/>
          </a:p>
        </p:txBody>
      </p:sp>
    </p:spTree>
    <p:extLst>
      <p:ext uri="{BB962C8B-B14F-4D97-AF65-F5344CB8AC3E}">
        <p14:creationId xmlns:p14="http://schemas.microsoft.com/office/powerpoint/2010/main" val="6153554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38CA16F-8C43-463E-8BD9-F7AC713D56DD}" type="slidenum">
              <a:rPr lang="en-US" smtClean="0"/>
              <a:t>22</a:t>
            </a:fld>
            <a:endParaRPr lang="en-US"/>
          </a:p>
        </p:txBody>
      </p:sp>
    </p:spTree>
    <p:extLst>
      <p:ext uri="{BB962C8B-B14F-4D97-AF65-F5344CB8AC3E}">
        <p14:creationId xmlns:p14="http://schemas.microsoft.com/office/powerpoint/2010/main" val="31664757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38CA16F-8C43-463E-8BD9-F7AC713D56DD}" type="slidenum">
              <a:rPr lang="en-US" smtClean="0"/>
              <a:t>28</a:t>
            </a:fld>
            <a:endParaRPr lang="en-US"/>
          </a:p>
        </p:txBody>
      </p:sp>
    </p:spTree>
    <p:extLst>
      <p:ext uri="{BB962C8B-B14F-4D97-AF65-F5344CB8AC3E}">
        <p14:creationId xmlns:p14="http://schemas.microsoft.com/office/powerpoint/2010/main" val="10690645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38CA16F-8C43-463E-8BD9-F7AC713D56DD}" type="slidenum">
              <a:rPr lang="en-US" smtClean="0"/>
              <a:t>29</a:t>
            </a:fld>
            <a:endParaRPr lang="en-US"/>
          </a:p>
        </p:txBody>
      </p:sp>
    </p:spTree>
    <p:extLst>
      <p:ext uri="{BB962C8B-B14F-4D97-AF65-F5344CB8AC3E}">
        <p14:creationId xmlns:p14="http://schemas.microsoft.com/office/powerpoint/2010/main" val="6049828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38CA16F-8C43-463E-8BD9-F7AC713D56DD}" type="slidenum">
              <a:rPr lang="en-US" smtClean="0"/>
              <a:t>30</a:t>
            </a:fld>
            <a:endParaRPr lang="en-US"/>
          </a:p>
        </p:txBody>
      </p:sp>
    </p:spTree>
    <p:extLst>
      <p:ext uri="{BB962C8B-B14F-4D97-AF65-F5344CB8AC3E}">
        <p14:creationId xmlns:p14="http://schemas.microsoft.com/office/powerpoint/2010/main" val="10048515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38CA16F-8C43-463E-8BD9-F7AC713D56DD}" type="slidenum">
              <a:rPr lang="en-US" smtClean="0"/>
              <a:t>31</a:t>
            </a:fld>
            <a:endParaRPr lang="en-US"/>
          </a:p>
        </p:txBody>
      </p:sp>
    </p:spTree>
    <p:extLst>
      <p:ext uri="{BB962C8B-B14F-4D97-AF65-F5344CB8AC3E}">
        <p14:creationId xmlns:p14="http://schemas.microsoft.com/office/powerpoint/2010/main" val="13828209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38CA16F-8C43-463E-8BD9-F7AC713D56DD}" type="slidenum">
              <a:rPr lang="en-US" smtClean="0"/>
              <a:t>32</a:t>
            </a:fld>
            <a:endParaRPr lang="en-US"/>
          </a:p>
        </p:txBody>
      </p:sp>
    </p:spTree>
    <p:extLst>
      <p:ext uri="{BB962C8B-B14F-4D97-AF65-F5344CB8AC3E}">
        <p14:creationId xmlns:p14="http://schemas.microsoft.com/office/powerpoint/2010/main" val="16525398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C4C8075-3B0C-49C1-94FF-EBF539471358}" type="datetime1">
              <a:rPr lang="en-US" smtClean="0"/>
              <a:t>11/20/2024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B81E8BD-847F-44E7-BF78-4E06D3836CA6}" type="datetime1">
              <a:rPr lang="en-US" smtClean="0"/>
              <a:t>11/20/2024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75DBE90-0700-4E3A-BBAF-FE569E943254}" type="datetime1">
              <a:rPr lang="en-US" smtClean="0"/>
              <a:t>11/20/2024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A1BBBD7-4D22-40CD-B973-2699181C4AD9}" type="datetime1">
              <a:rPr lang="en-US" smtClean="0"/>
              <a:t>11/20/2024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F1F43FD-A244-4A21-8780-61D78C2C900E}" type="datetime1">
              <a:rPr lang="en-US" smtClean="0"/>
              <a:t>11/20/2024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E74EF55-5E4D-44A1-AD3F-52EB57E998C7}" type="datetime1">
              <a:rPr lang="en-US" smtClean="0"/>
              <a:t>11/20/2024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7435E91-B720-45F7-874F-8DD79F49E9AA}" type="datetime1">
              <a:rPr lang="en-US" smtClean="0"/>
              <a:t>11/20/2024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C82ACF8-0919-4937-9D29-912E29086334}" type="datetime1">
              <a:rPr lang="en-US" smtClean="0"/>
              <a:t>11/20/2024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9A62E0E-7186-4D0A-AD9F-A68F0AD27340}" type="datetime1">
              <a:rPr lang="en-US" smtClean="0"/>
              <a:t>11/20/2024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12E3735-D932-4DCA-9C6C-6CBAAA0C5811}" type="datetime1">
              <a:rPr lang="en-US" smtClean="0"/>
              <a:t>11/20/2024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4D379BF-2FA0-4CB1-B0F7-5AB2592CBA14}" type="datetime1">
              <a:rPr lang="en-US" smtClean="0"/>
              <a:t>11/20/2024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BEC7DD8-3DC8-4F86-82EC-CB0E5607EA63}" type="datetime1">
              <a:rPr lang="en-US" smtClean="0"/>
              <a:t>11/20/2024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5773400" y="9486900"/>
            <a:ext cx="2133600" cy="365125"/>
          </a:xfrm>
          <a:prstGeom prst="rect">
            <a:avLst/>
          </a:prstGeom>
        </p:spPr>
        <p:txBody>
          <a:bodyPr vert="horz" lIns="91440" tIns="45720" rIns="91440" bIns="45720" rtlCol="0" anchor="ctr"/>
          <a:lstStyle>
            <a:lvl1pPr algn="r">
              <a:defRPr sz="2000">
                <a:solidFill>
                  <a:schemeClr val="tx1">
                    <a:tint val="75000"/>
                  </a:schemeClr>
                </a:solidFill>
              </a:defRPr>
            </a:lvl1pPr>
          </a:lstStyle>
          <a:p>
            <a:fld id="{B6F15528-21DE-4FAA-801E-634DDDAF4B2B}"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13.svg"/><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hyperlink" Target="https://www.linkedin.com/in/bassma-mosa-835782249?utm_source=share&amp;utm_campaign=share_via&amp;utm_content=profile&amp;utm_medium=android_app" TargetMode="External"/><Relationship Id="rId3" Type="http://schemas.openxmlformats.org/officeDocument/2006/relationships/hyperlink" Target="mailto:Lailasharkawy21@gmail.com" TargetMode="External"/><Relationship Id="rId7" Type="http://schemas.openxmlformats.org/officeDocument/2006/relationships/hyperlink" Target="mailto:Hagerhamdy632002@gmail.com" TargetMode="External"/><Relationship Id="rId2" Type="http://schemas.openxmlformats.org/officeDocument/2006/relationships/hyperlink" Target="https://www.linkedin.com/in/laila-sharkawy-632602253?utm_source=share&amp;utm_campaign=share_via&amp;utm_content=profile&amp;utm_medium=ios_app" TargetMode="External"/><Relationship Id="rId1" Type="http://schemas.openxmlformats.org/officeDocument/2006/relationships/slideLayout" Target="../slideLayouts/slideLayout7.xml"/><Relationship Id="rId6" Type="http://schemas.openxmlformats.org/officeDocument/2006/relationships/hyperlink" Target="https://www.linkedin.com/in/hager-hamdy-a437741ba?utm_source=share&amp;utm_campaign=share_via&amp;utm_content=profile&amp;utm_medium=android_app" TargetMode="External"/><Relationship Id="rId11" Type="http://schemas.openxmlformats.org/officeDocument/2006/relationships/hyperlink" Target="mailto:ashrakatrashwan@gmail.com" TargetMode="External"/><Relationship Id="rId5" Type="http://schemas.openxmlformats.org/officeDocument/2006/relationships/image" Target="../media/image5.svg"/><Relationship Id="rId10" Type="http://schemas.openxmlformats.org/officeDocument/2006/relationships/hyperlink" Target="https://www.linkedin.com/in/ashrakat-rashwan/" TargetMode="External"/><Relationship Id="rId4" Type="http://schemas.openxmlformats.org/officeDocument/2006/relationships/image" Target="../media/image4.png"/><Relationship Id="rId9" Type="http://schemas.openxmlformats.org/officeDocument/2006/relationships/hyperlink" Target="mailto:bassmamosa2@gmail.com"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13.svg"/><Relationship Id="rId4" Type="http://schemas.openxmlformats.org/officeDocument/2006/relationships/image" Target="../media/image1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13.svg"/><Relationship Id="rId4" Type="http://schemas.openxmlformats.org/officeDocument/2006/relationships/image" Target="../media/image12.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wmv"/><Relationship Id="rId1" Type="http://schemas.microsoft.com/office/2007/relationships/media" Target="../media/media1.wmv"/><Relationship Id="rId5" Type="http://schemas.openxmlformats.org/officeDocument/2006/relationships/image" Target="../media/image21.png"/><Relationship Id="rId4" Type="http://schemas.openxmlformats.org/officeDocument/2006/relationships/notesSlide" Target="../notesSlides/notesSlide5.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7.sv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22.png"/><Relationship Id="rId4" Type="http://schemas.openxmlformats.org/officeDocument/2006/relationships/notesSlide" Target="../notesSlides/notesSlide6.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23.png"/><Relationship Id="rId4" Type="http://schemas.openxmlformats.org/officeDocument/2006/relationships/notesSlide" Target="../notesSlides/notesSlide7.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image" Target="../media/image24.png"/><Relationship Id="rId4" Type="http://schemas.openxmlformats.org/officeDocument/2006/relationships/notesSlide" Target="../notesSlides/notesSlide8.xml"/></Relationships>
</file>

<file path=ppt/slides/_rels/slide3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sv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6198554" y="5994442"/>
            <a:ext cx="14099416" cy="14099416"/>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solidFill>
          </p:spPr>
          <p:txBody>
            <a:bodyPr/>
            <a:lstStyle/>
            <a:p>
              <a:endParaRPr lang="en-US"/>
            </a:p>
          </p:txBody>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5" name="TextBox 5"/>
          <p:cNvSpPr txBox="1"/>
          <p:nvPr/>
        </p:nvSpPr>
        <p:spPr>
          <a:xfrm>
            <a:off x="1553013" y="2136536"/>
            <a:ext cx="12461637" cy="3416776"/>
          </a:xfrm>
          <a:prstGeom prst="rect">
            <a:avLst/>
          </a:prstGeom>
        </p:spPr>
        <p:txBody>
          <a:bodyPr lIns="0" tIns="0" rIns="0" bIns="0" rtlCol="0" anchor="t">
            <a:spAutoFit/>
          </a:bodyPr>
          <a:lstStyle/>
          <a:p>
            <a:pPr algn="l">
              <a:lnSpc>
                <a:spcPts val="13798"/>
              </a:lnSpc>
              <a:spcBef>
                <a:spcPct val="0"/>
              </a:spcBef>
            </a:pPr>
            <a:r>
              <a:rPr lang="en-US" sz="9856">
                <a:solidFill>
                  <a:srgbClr val="051D40"/>
                </a:solidFill>
                <a:latin typeface="Open Sans Extra Bold"/>
                <a:ea typeface="Open Sans Extra Bold"/>
                <a:cs typeface="Open Sans Extra Bold"/>
                <a:sym typeface="Open Sans Extra Bold"/>
              </a:rPr>
              <a:t>COLLEGE CAMPUS NETWORK </a:t>
            </a:r>
          </a:p>
        </p:txBody>
      </p:sp>
      <p:grpSp>
        <p:nvGrpSpPr>
          <p:cNvPr id="6" name="Group 6"/>
          <p:cNvGrpSpPr/>
          <p:nvPr/>
        </p:nvGrpSpPr>
        <p:grpSpPr>
          <a:xfrm>
            <a:off x="16420234" y="-1717598"/>
            <a:ext cx="3735531" cy="3735531"/>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txBody>
            <a:bodyPr/>
            <a:lstStyle/>
            <a:p>
              <a:endParaRPr lang="en-US"/>
            </a:p>
          </p:txBody>
        </p:sp>
        <p:sp>
          <p:nvSpPr>
            <p:cNvPr id="8" name="TextBox 8"/>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9" name="Group 9"/>
          <p:cNvGrpSpPr/>
          <p:nvPr/>
        </p:nvGrpSpPr>
        <p:grpSpPr>
          <a:xfrm>
            <a:off x="747857" y="-643475"/>
            <a:ext cx="1286950" cy="1286950"/>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solidFill>
          </p:spPr>
          <p:txBody>
            <a:bodyPr/>
            <a:lstStyle/>
            <a:p>
              <a:endParaRPr lang="en-US"/>
            </a:p>
          </p:txBody>
        </p:sp>
        <p:sp>
          <p:nvSpPr>
            <p:cNvPr id="11" name="TextBox 11"/>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12" name="Group 12"/>
          <p:cNvGrpSpPr/>
          <p:nvPr/>
        </p:nvGrpSpPr>
        <p:grpSpPr>
          <a:xfrm>
            <a:off x="-1929195" y="8389571"/>
            <a:ext cx="3735531" cy="3735531"/>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txBody>
            <a:bodyPr/>
            <a:lstStyle/>
            <a:p>
              <a:endParaRPr lang="en-US"/>
            </a:p>
          </p:txBody>
        </p:sp>
        <p:sp>
          <p:nvSpPr>
            <p:cNvPr id="14" name="TextBox 1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15" name="Freeform 15"/>
          <p:cNvSpPr/>
          <p:nvPr/>
        </p:nvSpPr>
        <p:spPr>
          <a:xfrm>
            <a:off x="14413656" y="643475"/>
            <a:ext cx="1679469" cy="1544028"/>
          </a:xfrm>
          <a:custGeom>
            <a:avLst/>
            <a:gdLst/>
            <a:ahLst/>
            <a:cxnLst/>
            <a:rect l="l" t="t" r="r" b="b"/>
            <a:pathLst>
              <a:path w="1679469" h="1544028">
                <a:moveTo>
                  <a:pt x="0" y="0"/>
                </a:moveTo>
                <a:lnTo>
                  <a:pt x="1679469" y="0"/>
                </a:lnTo>
                <a:lnTo>
                  <a:pt x="1679469" y="1544028"/>
                </a:lnTo>
                <a:lnTo>
                  <a:pt x="0" y="1544028"/>
                </a:lnTo>
                <a:lnTo>
                  <a:pt x="0" y="0"/>
                </a:lnTo>
                <a:close/>
              </a:path>
            </a:pathLst>
          </a:custGeom>
          <a:blipFill>
            <a:blip r:embed="rId2"/>
            <a:stretch>
              <a:fillRect/>
            </a:stretch>
          </a:blipFill>
        </p:spPr>
        <p:txBody>
          <a:bodyPr/>
          <a:lstStyle/>
          <a:p>
            <a:endParaRPr lang="en-US"/>
          </a:p>
        </p:txBody>
      </p:sp>
      <p:sp>
        <p:nvSpPr>
          <p:cNvPr id="16" name="Freeform 16"/>
          <p:cNvSpPr/>
          <p:nvPr/>
        </p:nvSpPr>
        <p:spPr>
          <a:xfrm>
            <a:off x="10943846" y="643475"/>
            <a:ext cx="3070805" cy="1544028"/>
          </a:xfrm>
          <a:custGeom>
            <a:avLst/>
            <a:gdLst/>
            <a:ahLst/>
            <a:cxnLst/>
            <a:rect l="l" t="t" r="r" b="b"/>
            <a:pathLst>
              <a:path w="3070805" h="1544028">
                <a:moveTo>
                  <a:pt x="0" y="0"/>
                </a:moveTo>
                <a:lnTo>
                  <a:pt x="3070805" y="0"/>
                </a:lnTo>
                <a:lnTo>
                  <a:pt x="3070805" y="1544028"/>
                </a:lnTo>
                <a:lnTo>
                  <a:pt x="0" y="1544028"/>
                </a:lnTo>
                <a:lnTo>
                  <a:pt x="0" y="0"/>
                </a:lnTo>
                <a:close/>
              </a:path>
            </a:pathLst>
          </a:custGeom>
          <a:blipFill>
            <a:blip r:embed="rId3"/>
            <a:stretch>
              <a:fillRect/>
            </a:stretch>
          </a:blipFill>
        </p:spPr>
        <p:txBody>
          <a:bodyPr/>
          <a:lstStyle/>
          <a:p>
            <a:endParaRPr lang="en-US"/>
          </a:p>
        </p:txBody>
      </p:sp>
      <p:sp>
        <p:nvSpPr>
          <p:cNvPr id="17" name="TextBox 17"/>
          <p:cNvSpPr txBox="1"/>
          <p:nvPr/>
        </p:nvSpPr>
        <p:spPr>
          <a:xfrm>
            <a:off x="1553013" y="942975"/>
            <a:ext cx="6560109" cy="510237"/>
          </a:xfrm>
          <a:prstGeom prst="rect">
            <a:avLst/>
          </a:prstGeom>
        </p:spPr>
        <p:txBody>
          <a:bodyPr lIns="0" tIns="0" rIns="0" bIns="0" rtlCol="0" anchor="t">
            <a:spAutoFit/>
          </a:bodyPr>
          <a:lstStyle/>
          <a:p>
            <a:pPr algn="l">
              <a:lnSpc>
                <a:spcPts val="3901"/>
              </a:lnSpc>
              <a:spcBef>
                <a:spcPct val="0"/>
              </a:spcBef>
            </a:pPr>
            <a:r>
              <a:rPr lang="en-US" sz="2786" b="1" spc="-55">
                <a:solidFill>
                  <a:srgbClr val="5B98BA"/>
                </a:solidFill>
                <a:latin typeface="Poppins Bold"/>
                <a:ea typeface="Poppins Bold"/>
                <a:cs typeface="Poppins Bold"/>
                <a:sym typeface="Poppins Bold"/>
              </a:rPr>
              <a:t> Cisco Cybersecurity Engineer Track</a:t>
            </a:r>
          </a:p>
        </p:txBody>
      </p:sp>
      <p:sp>
        <p:nvSpPr>
          <p:cNvPr id="18" name="TextBox 18"/>
          <p:cNvSpPr txBox="1"/>
          <p:nvPr/>
        </p:nvSpPr>
        <p:spPr>
          <a:xfrm>
            <a:off x="1553013" y="8018142"/>
            <a:ext cx="7366063" cy="475643"/>
          </a:xfrm>
          <a:prstGeom prst="rect">
            <a:avLst/>
          </a:prstGeom>
        </p:spPr>
        <p:txBody>
          <a:bodyPr lIns="0" tIns="0" rIns="0" bIns="0" rtlCol="0" anchor="t">
            <a:spAutoFit/>
          </a:bodyPr>
          <a:lstStyle/>
          <a:p>
            <a:pPr algn="l">
              <a:lnSpc>
                <a:spcPts val="3855"/>
              </a:lnSpc>
              <a:spcBef>
                <a:spcPct val="0"/>
              </a:spcBef>
            </a:pPr>
            <a:r>
              <a:rPr lang="en-US" sz="2800" spc="-55" dirty="0">
                <a:solidFill>
                  <a:srgbClr val="051D40"/>
                </a:solidFill>
                <a:latin typeface="Poppins"/>
                <a:ea typeface="Poppins"/>
                <a:cs typeface="Poppins"/>
                <a:sym typeface="Poppins"/>
              </a:rPr>
              <a:t> Presented To </a:t>
            </a:r>
            <a:r>
              <a:rPr lang="en-US" sz="2800" b="1" spc="-55" dirty="0">
                <a:solidFill>
                  <a:srgbClr val="051D40"/>
                </a:solidFill>
                <a:latin typeface="Poppins"/>
                <a:ea typeface="Poppins"/>
                <a:cs typeface="Poppins"/>
                <a:sym typeface="Poppins"/>
              </a:rPr>
              <a:t>DEPI</a:t>
            </a:r>
          </a:p>
        </p:txBody>
      </p:sp>
      <p:sp>
        <p:nvSpPr>
          <p:cNvPr id="19" name="TextBox 19"/>
          <p:cNvSpPr txBox="1"/>
          <p:nvPr/>
        </p:nvSpPr>
        <p:spPr>
          <a:xfrm>
            <a:off x="1553013" y="5870617"/>
            <a:ext cx="12461637" cy="1069800"/>
          </a:xfrm>
          <a:prstGeom prst="rect">
            <a:avLst/>
          </a:prstGeom>
        </p:spPr>
        <p:txBody>
          <a:bodyPr lIns="0" tIns="0" rIns="0" bIns="0" rtlCol="0" anchor="t">
            <a:spAutoFit/>
          </a:bodyPr>
          <a:lstStyle/>
          <a:p>
            <a:pPr algn="l">
              <a:lnSpc>
                <a:spcPts val="8759"/>
              </a:lnSpc>
              <a:spcBef>
                <a:spcPct val="0"/>
              </a:spcBef>
            </a:pPr>
            <a:r>
              <a:rPr lang="en-US" sz="6256">
                <a:solidFill>
                  <a:srgbClr val="051D40"/>
                </a:solidFill>
                <a:latin typeface="Open Sans Extra Bold"/>
                <a:ea typeface="Open Sans Extra Bold"/>
                <a:cs typeface="Open Sans Extra Bold"/>
                <a:sym typeface="Open Sans Extra Bold"/>
              </a:rPr>
              <a:t>Using Cisco Packet Tracer</a:t>
            </a:r>
          </a:p>
        </p:txBody>
      </p:sp>
      <p:pic>
        <p:nvPicPr>
          <p:cNvPr id="20" name="Picture 19" descr="A blue and black logo&#10;&#10;Description automatically generated">
            <a:extLst>
              <a:ext uri="{FF2B5EF4-FFF2-40B4-BE49-F238E27FC236}">
                <a16:creationId xmlns:a16="http://schemas.microsoft.com/office/drawing/2014/main" id="{CAD4C1AE-E8D4-F61C-4A3C-B2CC49EF89AD}"/>
              </a:ext>
            </a:extLst>
          </p:cNvPr>
          <p:cNvPicPr>
            <a:picLocks noChangeAspect="1"/>
          </p:cNvPicPr>
          <p:nvPr/>
        </p:nvPicPr>
        <p:blipFill>
          <a:blip r:embed="rId4">
            <a:biLevel thresh="25000"/>
            <a:extLst>
              <a:ext uri="{28A0092B-C50C-407E-A947-70E740481C1C}">
                <a14:useLocalDpi xmlns:a14="http://schemas.microsoft.com/office/drawing/2010/main" val="0"/>
              </a:ext>
            </a:extLst>
          </a:blip>
          <a:stretch>
            <a:fillRect/>
          </a:stretch>
        </p:blipFill>
        <p:spPr>
          <a:xfrm>
            <a:off x="12044686" y="7916364"/>
            <a:ext cx="2407150" cy="1276519"/>
          </a:xfrm>
          <a:prstGeom prst="rect">
            <a:avLst/>
          </a:prstGeom>
        </p:spPr>
      </p:pic>
      <p:sp>
        <p:nvSpPr>
          <p:cNvPr id="21" name="TextBox 18">
            <a:extLst>
              <a:ext uri="{FF2B5EF4-FFF2-40B4-BE49-F238E27FC236}">
                <a16:creationId xmlns:a16="http://schemas.microsoft.com/office/drawing/2014/main" id="{82DD4106-8289-7E1B-C624-521DE28763C7}"/>
              </a:ext>
            </a:extLst>
          </p:cNvPr>
          <p:cNvSpPr txBox="1"/>
          <p:nvPr/>
        </p:nvSpPr>
        <p:spPr>
          <a:xfrm>
            <a:off x="2286000" y="9529821"/>
            <a:ext cx="7366063" cy="475643"/>
          </a:xfrm>
          <a:prstGeom prst="rect">
            <a:avLst/>
          </a:prstGeom>
        </p:spPr>
        <p:txBody>
          <a:bodyPr lIns="0" tIns="0" rIns="0" bIns="0" rtlCol="0" anchor="t">
            <a:spAutoFit/>
          </a:bodyPr>
          <a:lstStyle/>
          <a:p>
            <a:pPr algn="l">
              <a:lnSpc>
                <a:spcPts val="3855"/>
              </a:lnSpc>
              <a:spcBef>
                <a:spcPct val="0"/>
              </a:spcBef>
            </a:pPr>
            <a:r>
              <a:rPr lang="en-US" sz="2800" spc="-55" dirty="0">
                <a:solidFill>
                  <a:srgbClr val="051D40"/>
                </a:solidFill>
                <a:latin typeface="Poppins"/>
                <a:ea typeface="Poppins"/>
                <a:cs typeface="Poppins"/>
                <a:sym typeface="Poppins"/>
              </a:rPr>
              <a:t> 22, Oct 2024</a:t>
            </a:r>
            <a:endParaRPr lang="en-US" sz="2800" b="1" spc="-55" dirty="0">
              <a:solidFill>
                <a:srgbClr val="051D40"/>
              </a:solidFill>
              <a:latin typeface="Poppins"/>
              <a:ea typeface="Poppins"/>
              <a:cs typeface="Poppins"/>
              <a:sym typeface="Poppin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grpSp>
        <p:nvGrpSpPr>
          <p:cNvPr id="2" name="Group 2"/>
          <p:cNvGrpSpPr/>
          <p:nvPr/>
        </p:nvGrpSpPr>
        <p:grpSpPr>
          <a:xfrm>
            <a:off x="-2123887" y="-2346523"/>
            <a:ext cx="4693046" cy="4693046"/>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txBody>
            <a:bodyPr/>
            <a:lstStyle/>
            <a:p>
              <a:endParaRPr lang="en-US"/>
            </a:p>
          </p:txBody>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5573718" y="7940477"/>
            <a:ext cx="4693046" cy="4693046"/>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txBody>
            <a:bodyPr/>
            <a:lstStyle/>
            <a:p>
              <a:endParaRPr lang="en-US"/>
            </a:p>
          </p:txBody>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pic>
        <p:nvPicPr>
          <p:cNvPr id="10" name="Picture 9">
            <a:extLst>
              <a:ext uri="{FF2B5EF4-FFF2-40B4-BE49-F238E27FC236}">
                <a16:creationId xmlns:a16="http://schemas.microsoft.com/office/drawing/2014/main" id="{43D6F310-C2F9-BFA0-C02F-9798BB7965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15800" y="-800100"/>
            <a:ext cx="35116003" cy="19752751"/>
          </a:xfrm>
          <a:prstGeom prst="rect">
            <a:avLst/>
          </a:prstGeom>
        </p:spPr>
      </p:pic>
    </p:spTree>
    <p:extLst>
      <p:ext uri="{BB962C8B-B14F-4D97-AF65-F5344CB8AC3E}">
        <p14:creationId xmlns:p14="http://schemas.microsoft.com/office/powerpoint/2010/main" val="8686983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6656283" y="-2445901"/>
            <a:ext cx="15178802" cy="15178802"/>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145DA0"/>
              </a:solidFill>
              <a:prstDash val="solid"/>
              <a:miter/>
            </a:ln>
          </p:spPr>
          <p:txBody>
            <a:bodyPr/>
            <a:lstStyle/>
            <a:p>
              <a:endParaRPr lang="en-US"/>
            </a:p>
          </p:txBody>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6007842" y="-1797460"/>
            <a:ext cx="13881919" cy="13881919"/>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solidFill>
          </p:spPr>
          <p:txBody>
            <a:bodyPr/>
            <a:lstStyle/>
            <a:p>
              <a:endParaRPr lang="en-US"/>
            </a:p>
          </p:txBody>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8" name="TextBox 8"/>
          <p:cNvSpPr txBox="1"/>
          <p:nvPr/>
        </p:nvSpPr>
        <p:spPr>
          <a:xfrm>
            <a:off x="802714" y="1905302"/>
            <a:ext cx="6033363" cy="1636089"/>
          </a:xfrm>
          <a:prstGeom prst="rect">
            <a:avLst/>
          </a:prstGeom>
        </p:spPr>
        <p:txBody>
          <a:bodyPr lIns="0" tIns="0" rIns="0" bIns="0" rtlCol="0" anchor="t">
            <a:spAutoFit/>
          </a:bodyPr>
          <a:lstStyle/>
          <a:p>
            <a:pPr marL="0" lvl="0" indent="0" algn="l">
              <a:lnSpc>
                <a:spcPts val="6553"/>
              </a:lnSpc>
              <a:spcBef>
                <a:spcPct val="0"/>
              </a:spcBef>
            </a:pPr>
            <a:r>
              <a:rPr lang="en-US" sz="4680" dirty="0">
                <a:solidFill>
                  <a:srgbClr val="FDFDFD"/>
                </a:solidFill>
                <a:latin typeface="Open Sans Extra Bold"/>
                <a:ea typeface="Open Sans Extra Bold"/>
                <a:cs typeface="Open Sans Extra Bold"/>
                <a:sym typeface="Open Sans Extra Bold"/>
              </a:rPr>
              <a:t>List of Network Devices:</a:t>
            </a:r>
          </a:p>
        </p:txBody>
      </p:sp>
      <p:grpSp>
        <p:nvGrpSpPr>
          <p:cNvPr id="35" name="Group 34">
            <a:extLst>
              <a:ext uri="{FF2B5EF4-FFF2-40B4-BE49-F238E27FC236}">
                <a16:creationId xmlns:a16="http://schemas.microsoft.com/office/drawing/2014/main" id="{A89A1941-7B0A-A2B9-804B-95323FAB5587}"/>
              </a:ext>
            </a:extLst>
          </p:cNvPr>
          <p:cNvGrpSpPr/>
          <p:nvPr/>
        </p:nvGrpSpPr>
        <p:grpSpPr>
          <a:xfrm>
            <a:off x="8522518" y="1905302"/>
            <a:ext cx="1424256" cy="1424256"/>
            <a:chOff x="8771143" y="2577560"/>
            <a:chExt cx="1424256" cy="1424256"/>
          </a:xfrm>
        </p:grpSpPr>
        <p:sp>
          <p:nvSpPr>
            <p:cNvPr id="10" name="Freeform 10"/>
            <p:cNvSpPr/>
            <p:nvPr/>
          </p:nvSpPr>
          <p:spPr>
            <a:xfrm>
              <a:off x="8771143" y="2577560"/>
              <a:ext cx="1424256" cy="1424256"/>
            </a:xfrm>
            <a:custGeom>
              <a:avLst/>
              <a:gdLst/>
              <a:ahLst/>
              <a:cxnLst/>
              <a:rect l="l" t="t" r="r" b="b"/>
              <a:pathLst>
                <a:path w="1424256" h="1424256">
                  <a:moveTo>
                    <a:pt x="0" y="0"/>
                  </a:moveTo>
                  <a:lnTo>
                    <a:pt x="1424255" y="0"/>
                  </a:lnTo>
                  <a:lnTo>
                    <a:pt x="1424255" y="1424256"/>
                  </a:lnTo>
                  <a:lnTo>
                    <a:pt x="0" y="1424256"/>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US"/>
            </a:p>
          </p:txBody>
        </p:sp>
        <p:sp>
          <p:nvSpPr>
            <p:cNvPr id="12" name="TextBox 12"/>
            <p:cNvSpPr txBox="1"/>
            <p:nvPr/>
          </p:nvSpPr>
          <p:spPr>
            <a:xfrm>
              <a:off x="8916201" y="2850772"/>
              <a:ext cx="1134140" cy="801632"/>
            </a:xfrm>
            <a:prstGeom prst="rect">
              <a:avLst/>
            </a:prstGeom>
          </p:spPr>
          <p:txBody>
            <a:bodyPr lIns="0" tIns="0" rIns="0" bIns="0" rtlCol="0" anchor="t">
              <a:spAutoFit/>
            </a:bodyPr>
            <a:lstStyle/>
            <a:p>
              <a:pPr marL="0" lvl="0" indent="0" algn="ctr">
                <a:lnSpc>
                  <a:spcPts val="6697"/>
                </a:lnSpc>
                <a:spcBef>
                  <a:spcPct val="0"/>
                </a:spcBef>
              </a:pPr>
              <a:r>
                <a:rPr lang="en-US" sz="4784" dirty="0">
                  <a:solidFill>
                    <a:srgbClr val="FDFDFD"/>
                  </a:solidFill>
                  <a:latin typeface="Open Sans Extra Bold"/>
                  <a:ea typeface="Open Sans Extra Bold"/>
                  <a:cs typeface="Open Sans Extra Bold"/>
                  <a:sym typeface="Open Sans Extra Bold"/>
                </a:rPr>
                <a:t>01</a:t>
              </a:r>
            </a:p>
          </p:txBody>
        </p:sp>
      </p:grpSp>
      <p:grpSp>
        <p:nvGrpSpPr>
          <p:cNvPr id="9" name="Group 8">
            <a:extLst>
              <a:ext uri="{FF2B5EF4-FFF2-40B4-BE49-F238E27FC236}">
                <a16:creationId xmlns:a16="http://schemas.microsoft.com/office/drawing/2014/main" id="{2D69C0AE-9DE1-7B68-2C3D-714E543F940B}"/>
              </a:ext>
            </a:extLst>
          </p:cNvPr>
          <p:cNvGrpSpPr/>
          <p:nvPr/>
        </p:nvGrpSpPr>
        <p:grpSpPr>
          <a:xfrm>
            <a:off x="10194830" y="2250587"/>
            <a:ext cx="6079960" cy="2767550"/>
            <a:chOff x="10187415" y="2041203"/>
            <a:chExt cx="6079960" cy="2767550"/>
          </a:xfrm>
        </p:grpSpPr>
        <p:sp>
          <p:nvSpPr>
            <p:cNvPr id="11" name="TextBox 11"/>
            <p:cNvSpPr txBox="1"/>
            <p:nvPr/>
          </p:nvSpPr>
          <p:spPr>
            <a:xfrm>
              <a:off x="10187415" y="2041203"/>
              <a:ext cx="5768345" cy="585288"/>
            </a:xfrm>
            <a:prstGeom prst="rect">
              <a:avLst/>
            </a:prstGeom>
          </p:spPr>
          <p:txBody>
            <a:bodyPr lIns="0" tIns="0" rIns="0" bIns="0" rtlCol="0" anchor="t">
              <a:spAutoFit/>
            </a:bodyPr>
            <a:lstStyle/>
            <a:p>
              <a:pPr algn="l">
                <a:lnSpc>
                  <a:spcPct val="150000"/>
                </a:lnSpc>
              </a:pPr>
              <a:r>
                <a:rPr lang="en-US" sz="2800" b="1" u="none" strike="noStrike" spc="100" dirty="0">
                  <a:solidFill>
                    <a:srgbClr val="145DA0"/>
                  </a:solidFill>
                  <a:latin typeface="Poppins"/>
                  <a:ea typeface="Poppins"/>
                  <a:cs typeface="Poppins"/>
                  <a:sym typeface="Poppins"/>
                </a:rPr>
                <a:t>End Devices: </a:t>
              </a:r>
            </a:p>
          </p:txBody>
        </p:sp>
        <p:sp>
          <p:nvSpPr>
            <p:cNvPr id="20" name="TextBox 20"/>
            <p:cNvSpPr txBox="1"/>
            <p:nvPr/>
          </p:nvSpPr>
          <p:spPr>
            <a:xfrm>
              <a:off x="10499030" y="2645084"/>
              <a:ext cx="5768345" cy="2163669"/>
            </a:xfrm>
            <a:prstGeom prst="rect">
              <a:avLst/>
            </a:prstGeom>
          </p:spPr>
          <p:txBody>
            <a:bodyPr lIns="0" tIns="0" rIns="0" bIns="0" rtlCol="0" anchor="t">
              <a:spAutoFit/>
            </a:bodyPr>
            <a:lstStyle/>
            <a:p>
              <a:pPr marL="342900" indent="-342900" algn="l">
                <a:lnSpc>
                  <a:spcPct val="150000"/>
                </a:lnSpc>
                <a:buFont typeface="Arial" panose="020B0604020202020204" pitchFamily="34" charset="0"/>
                <a:buChar char="•"/>
              </a:pPr>
              <a:r>
                <a:rPr lang="en-US" sz="2400" spc="-35" dirty="0">
                  <a:solidFill>
                    <a:srgbClr val="145DA0"/>
                  </a:solidFill>
                  <a:latin typeface="Poppins"/>
                  <a:ea typeface="Poppins"/>
                  <a:cs typeface="Poppins"/>
                  <a:sym typeface="Poppins"/>
                </a:rPr>
                <a:t>P</a:t>
              </a:r>
              <a:r>
                <a:rPr lang="en-US" sz="2400" u="none" strike="noStrike" spc="-35" dirty="0">
                  <a:solidFill>
                    <a:srgbClr val="145DA0"/>
                  </a:solidFill>
                  <a:latin typeface="Poppins"/>
                  <a:ea typeface="Poppins"/>
                  <a:cs typeface="Poppins"/>
                  <a:sym typeface="Poppins"/>
                </a:rPr>
                <a:t>Cs </a:t>
              </a:r>
            </a:p>
            <a:p>
              <a:pPr marL="342900" indent="-342900" algn="l">
                <a:lnSpc>
                  <a:spcPct val="150000"/>
                </a:lnSpc>
                <a:buFont typeface="Arial" panose="020B0604020202020204" pitchFamily="34" charset="0"/>
                <a:buChar char="•"/>
              </a:pPr>
              <a:r>
                <a:rPr lang="en-US" sz="2400" u="none" strike="noStrike" spc="-35" dirty="0">
                  <a:solidFill>
                    <a:srgbClr val="145DA0"/>
                  </a:solidFill>
                  <a:latin typeface="Poppins"/>
                  <a:ea typeface="Poppins"/>
                  <a:cs typeface="Poppins"/>
                  <a:sym typeface="Poppins"/>
                </a:rPr>
                <a:t>Printers  </a:t>
              </a:r>
            </a:p>
            <a:p>
              <a:pPr marL="342900" indent="-342900" algn="l">
                <a:lnSpc>
                  <a:spcPct val="150000"/>
                </a:lnSpc>
                <a:buFont typeface="Arial" panose="020B0604020202020204" pitchFamily="34" charset="0"/>
                <a:buChar char="•"/>
              </a:pPr>
              <a:r>
                <a:rPr lang="en-US" sz="2400" u="none" strike="noStrike" spc="-35" dirty="0">
                  <a:solidFill>
                    <a:srgbClr val="145DA0"/>
                  </a:solidFill>
                  <a:latin typeface="Poppins"/>
                  <a:ea typeface="Poppins"/>
                  <a:cs typeface="Poppins"/>
                  <a:sym typeface="Poppins"/>
                </a:rPr>
                <a:t>Servers such as (Web server, FTP server and Email server.</a:t>
              </a:r>
            </a:p>
          </p:txBody>
        </p:sp>
      </p:grpSp>
      <p:grpSp>
        <p:nvGrpSpPr>
          <p:cNvPr id="22" name="Group 22"/>
          <p:cNvGrpSpPr/>
          <p:nvPr/>
        </p:nvGrpSpPr>
        <p:grpSpPr>
          <a:xfrm>
            <a:off x="7905455" y="2656032"/>
            <a:ext cx="373607" cy="373607"/>
            <a:chOff x="0" y="0"/>
            <a:chExt cx="812800" cy="812800"/>
          </a:xfrm>
        </p:grpSpPr>
        <p:sp>
          <p:nvSpPr>
            <p:cNvPr id="23" name="Freeform 2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txBody>
            <a:bodyPr/>
            <a:lstStyle/>
            <a:p>
              <a:endParaRPr lang="en-US"/>
            </a:p>
          </p:txBody>
        </p:sp>
        <p:sp>
          <p:nvSpPr>
            <p:cNvPr id="24" name="TextBox 24"/>
            <p:cNvSpPr txBox="1"/>
            <p:nvPr/>
          </p:nvSpPr>
          <p:spPr>
            <a:xfrm>
              <a:off x="76200" y="28575"/>
              <a:ext cx="660400" cy="708025"/>
            </a:xfrm>
            <a:prstGeom prst="rect">
              <a:avLst/>
            </a:prstGeom>
          </p:spPr>
          <p:txBody>
            <a:bodyPr lIns="0" tIns="0" rIns="0" bIns="0" rtlCol="0" anchor="ctr"/>
            <a:lstStyle/>
            <a:p>
              <a:pPr algn="ctr">
                <a:lnSpc>
                  <a:spcPts val="3640"/>
                </a:lnSpc>
              </a:pPr>
              <a:endParaRPr/>
            </a:p>
          </p:txBody>
        </p:sp>
      </p:grpSp>
      <p:grpSp>
        <p:nvGrpSpPr>
          <p:cNvPr id="25" name="Group 25"/>
          <p:cNvGrpSpPr/>
          <p:nvPr/>
        </p:nvGrpSpPr>
        <p:grpSpPr>
          <a:xfrm>
            <a:off x="8315313" y="4180490"/>
            <a:ext cx="373607" cy="373607"/>
            <a:chOff x="0" y="0"/>
            <a:chExt cx="812800" cy="812800"/>
          </a:xfrm>
        </p:grpSpPr>
        <p:sp>
          <p:nvSpPr>
            <p:cNvPr id="26" name="Freeform 2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txBody>
            <a:bodyPr/>
            <a:lstStyle/>
            <a:p>
              <a:endParaRPr lang="en-US"/>
            </a:p>
          </p:txBody>
        </p:sp>
        <p:sp>
          <p:nvSpPr>
            <p:cNvPr id="27" name="TextBox 27"/>
            <p:cNvSpPr txBox="1"/>
            <p:nvPr/>
          </p:nvSpPr>
          <p:spPr>
            <a:xfrm>
              <a:off x="76200" y="28575"/>
              <a:ext cx="660400" cy="708025"/>
            </a:xfrm>
            <a:prstGeom prst="rect">
              <a:avLst/>
            </a:prstGeom>
          </p:spPr>
          <p:txBody>
            <a:bodyPr lIns="0" tIns="0" rIns="0" bIns="0" rtlCol="0" anchor="ctr"/>
            <a:lstStyle/>
            <a:p>
              <a:pPr algn="ctr">
                <a:lnSpc>
                  <a:spcPts val="3640"/>
                </a:lnSpc>
              </a:pPr>
              <a:endParaRPr/>
            </a:p>
          </p:txBody>
        </p:sp>
      </p:grpSp>
      <p:grpSp>
        <p:nvGrpSpPr>
          <p:cNvPr id="28" name="Group 28"/>
          <p:cNvGrpSpPr/>
          <p:nvPr/>
        </p:nvGrpSpPr>
        <p:grpSpPr>
          <a:xfrm>
            <a:off x="7944228" y="7402839"/>
            <a:ext cx="373607" cy="373607"/>
            <a:chOff x="0" y="0"/>
            <a:chExt cx="812800" cy="812800"/>
          </a:xfrm>
        </p:grpSpPr>
        <p:sp>
          <p:nvSpPr>
            <p:cNvPr id="29" name="Freeform 2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txBody>
            <a:bodyPr/>
            <a:lstStyle/>
            <a:p>
              <a:endParaRPr lang="en-US"/>
            </a:p>
          </p:txBody>
        </p:sp>
        <p:sp>
          <p:nvSpPr>
            <p:cNvPr id="30" name="TextBox 30"/>
            <p:cNvSpPr txBox="1"/>
            <p:nvPr/>
          </p:nvSpPr>
          <p:spPr>
            <a:xfrm>
              <a:off x="76200" y="28575"/>
              <a:ext cx="660400" cy="708025"/>
            </a:xfrm>
            <a:prstGeom prst="rect">
              <a:avLst/>
            </a:prstGeom>
          </p:spPr>
          <p:txBody>
            <a:bodyPr lIns="0" tIns="0" rIns="0" bIns="0" rtlCol="0" anchor="ctr"/>
            <a:lstStyle/>
            <a:p>
              <a:pPr algn="ctr">
                <a:lnSpc>
                  <a:spcPts val="3640"/>
                </a:lnSpc>
              </a:pPr>
              <a:endParaRPr/>
            </a:p>
          </p:txBody>
        </p:sp>
      </p:grpSp>
      <p:grpSp>
        <p:nvGrpSpPr>
          <p:cNvPr id="31" name="Group 31"/>
          <p:cNvGrpSpPr/>
          <p:nvPr/>
        </p:nvGrpSpPr>
        <p:grpSpPr>
          <a:xfrm>
            <a:off x="8309460" y="5760481"/>
            <a:ext cx="373607" cy="373607"/>
            <a:chOff x="0" y="0"/>
            <a:chExt cx="812800" cy="812800"/>
          </a:xfrm>
        </p:grpSpPr>
        <p:sp>
          <p:nvSpPr>
            <p:cNvPr id="32" name="Freeform 3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txBody>
            <a:bodyPr/>
            <a:lstStyle/>
            <a:p>
              <a:endParaRPr lang="en-US"/>
            </a:p>
          </p:txBody>
        </p:sp>
        <p:sp>
          <p:nvSpPr>
            <p:cNvPr id="33" name="TextBox 33"/>
            <p:cNvSpPr txBox="1"/>
            <p:nvPr/>
          </p:nvSpPr>
          <p:spPr>
            <a:xfrm>
              <a:off x="76200" y="28575"/>
              <a:ext cx="660400" cy="708025"/>
            </a:xfrm>
            <a:prstGeom prst="rect">
              <a:avLst/>
            </a:prstGeom>
          </p:spPr>
          <p:txBody>
            <a:bodyPr lIns="0" tIns="0" rIns="0" bIns="0" rtlCol="0" anchor="ctr"/>
            <a:lstStyle/>
            <a:p>
              <a:pPr algn="ctr">
                <a:lnSpc>
                  <a:spcPts val="3640"/>
                </a:lnSpc>
              </a:pPr>
              <a:endParaRPr/>
            </a:p>
          </p:txBody>
        </p:sp>
      </p:grpSp>
      <p:pic>
        <p:nvPicPr>
          <p:cNvPr id="38" name="Picture 37" descr="A computer on a purple background&#10;&#10;Description automatically generated">
            <a:extLst>
              <a:ext uri="{FF2B5EF4-FFF2-40B4-BE49-F238E27FC236}">
                <a16:creationId xmlns:a16="http://schemas.microsoft.com/office/drawing/2014/main" id="{B5648B69-191F-9269-FFE2-8F9D7093786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3117" y="4248149"/>
            <a:ext cx="2545193" cy="1942707"/>
          </a:xfrm>
          <a:prstGeom prst="rect">
            <a:avLst/>
          </a:prstGeom>
        </p:spPr>
      </p:pic>
      <p:pic>
        <p:nvPicPr>
          <p:cNvPr id="40" name="Picture 39" descr="A computer server diagram with text&#10;&#10;Description automatically generated with medium confidence">
            <a:extLst>
              <a:ext uri="{FF2B5EF4-FFF2-40B4-BE49-F238E27FC236}">
                <a16:creationId xmlns:a16="http://schemas.microsoft.com/office/drawing/2014/main" id="{016A3B03-5841-FFA3-A90F-1642B5E63C6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79925" y="4443677"/>
            <a:ext cx="3138082" cy="2972297"/>
          </a:xfrm>
          <a:prstGeom prst="rect">
            <a:avLst/>
          </a:prstGeom>
        </p:spPr>
      </p:pic>
      <p:pic>
        <p:nvPicPr>
          <p:cNvPr id="42" name="Picture 41" descr="A computer screen shot of a computer server&#10;&#10;Description automatically generated">
            <a:extLst>
              <a:ext uri="{FF2B5EF4-FFF2-40B4-BE49-F238E27FC236}">
                <a16:creationId xmlns:a16="http://schemas.microsoft.com/office/drawing/2014/main" id="{50F586D9-95AB-DC6F-66AB-58CD649FB8C7}"/>
              </a:ext>
            </a:extLst>
          </p:cNvPr>
          <p:cNvPicPr>
            <a:picLocks noChangeAspect="1"/>
          </p:cNvPicPr>
          <p:nvPr/>
        </p:nvPicPr>
        <p:blipFill>
          <a:blip r:embed="rId6">
            <a:extLst>
              <a:ext uri="{28A0092B-C50C-407E-A947-70E740481C1C}">
                <a14:useLocalDpi xmlns:a14="http://schemas.microsoft.com/office/drawing/2010/main" val="0"/>
              </a:ext>
            </a:extLst>
          </a:blip>
          <a:srcRect l="12859"/>
          <a:stretch/>
        </p:blipFill>
        <p:spPr>
          <a:xfrm>
            <a:off x="1295400" y="6190856"/>
            <a:ext cx="2183718" cy="2190842"/>
          </a:xfrm>
          <a:prstGeom prst="rect">
            <a:avLst/>
          </a:prstGeom>
        </p:spPr>
      </p:pic>
      <p:sp>
        <p:nvSpPr>
          <p:cNvPr id="13" name="Slide Number Placeholder 12">
            <a:extLst>
              <a:ext uri="{FF2B5EF4-FFF2-40B4-BE49-F238E27FC236}">
                <a16:creationId xmlns:a16="http://schemas.microsoft.com/office/drawing/2014/main" id="{3A7364E8-D7DD-D90C-3A30-4C9833DB5EE9}"/>
              </a:ext>
            </a:extLst>
          </p:cNvPr>
          <p:cNvSpPr>
            <a:spLocks noGrp="1"/>
          </p:cNvSpPr>
          <p:nvPr>
            <p:ph type="sldNum" sz="quarter" idx="12"/>
          </p:nvPr>
        </p:nvSpPr>
        <p:spPr/>
        <p:txBody>
          <a:bodyPr/>
          <a:lstStyle/>
          <a:p>
            <a:fld id="{B6F15528-21DE-4FAA-801E-634DDDAF4B2B}" type="slidenum">
              <a:rPr lang="en-US" smtClean="0">
                <a:solidFill>
                  <a:srgbClr val="145DA0"/>
                </a:solidFill>
              </a:rPr>
              <a:pPr/>
              <a:t>11</a:t>
            </a:fld>
            <a:endParaRPr lang="en-US" dirty="0">
              <a:solidFill>
                <a:srgbClr val="145DA0"/>
              </a:solidFill>
            </a:endParaRPr>
          </a:p>
        </p:txBody>
      </p:sp>
    </p:spTree>
    <p:extLst>
      <p:ext uri="{BB962C8B-B14F-4D97-AF65-F5344CB8AC3E}">
        <p14:creationId xmlns:p14="http://schemas.microsoft.com/office/powerpoint/2010/main" val="39790085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8"/>
                                        </p:tgtEl>
                                        <p:attrNameLst>
                                          <p:attrName>style.visibility</p:attrName>
                                        </p:attrNameLst>
                                      </p:cBhvr>
                                      <p:to>
                                        <p:strVal val="visible"/>
                                      </p:to>
                                    </p:set>
                                    <p:animEffect transition="in" filter="fade">
                                      <p:cBhvr>
                                        <p:cTn id="15" dur="500"/>
                                        <p:tgtEl>
                                          <p:spTgt spid="38"/>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40"/>
                                        </p:tgtEl>
                                        <p:attrNameLst>
                                          <p:attrName>style.visibility</p:attrName>
                                        </p:attrNameLst>
                                      </p:cBhvr>
                                      <p:to>
                                        <p:strVal val="visible"/>
                                      </p:to>
                                    </p:set>
                                    <p:animEffect transition="in" filter="fade">
                                      <p:cBhvr>
                                        <p:cTn id="19" dur="500"/>
                                        <p:tgtEl>
                                          <p:spTgt spid="40"/>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42"/>
                                        </p:tgtEl>
                                        <p:attrNameLst>
                                          <p:attrName>style.visibility</p:attrName>
                                        </p:attrNameLst>
                                      </p:cBhvr>
                                      <p:to>
                                        <p:strVal val="visible"/>
                                      </p:to>
                                    </p:set>
                                    <p:animEffect transition="in" filter="fade">
                                      <p:cBhvr>
                                        <p:cTn id="23"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6656283" y="-2445901"/>
            <a:ext cx="15178802" cy="15178802"/>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145DA0"/>
              </a:solidFill>
              <a:prstDash val="solid"/>
              <a:miter/>
            </a:ln>
          </p:spPr>
          <p:txBody>
            <a:bodyPr/>
            <a:lstStyle/>
            <a:p>
              <a:endParaRPr lang="en-US"/>
            </a:p>
          </p:txBody>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6007842" y="-1797460"/>
            <a:ext cx="13881919" cy="13881919"/>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solidFill>
          </p:spPr>
          <p:txBody>
            <a:bodyPr/>
            <a:lstStyle/>
            <a:p>
              <a:endParaRPr lang="en-US"/>
            </a:p>
          </p:txBody>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8" name="TextBox 8"/>
          <p:cNvSpPr txBox="1"/>
          <p:nvPr/>
        </p:nvSpPr>
        <p:spPr>
          <a:xfrm>
            <a:off x="802714" y="1905302"/>
            <a:ext cx="6033363" cy="1636089"/>
          </a:xfrm>
          <a:prstGeom prst="rect">
            <a:avLst/>
          </a:prstGeom>
        </p:spPr>
        <p:txBody>
          <a:bodyPr lIns="0" tIns="0" rIns="0" bIns="0" rtlCol="0" anchor="t">
            <a:spAutoFit/>
          </a:bodyPr>
          <a:lstStyle/>
          <a:p>
            <a:pPr marL="0" lvl="0" indent="0" algn="l">
              <a:lnSpc>
                <a:spcPts val="6553"/>
              </a:lnSpc>
              <a:spcBef>
                <a:spcPct val="0"/>
              </a:spcBef>
            </a:pPr>
            <a:r>
              <a:rPr lang="en-US" sz="4680" dirty="0">
                <a:solidFill>
                  <a:srgbClr val="FDFDFD"/>
                </a:solidFill>
                <a:latin typeface="Open Sans Extra Bold"/>
                <a:ea typeface="Open Sans Extra Bold"/>
                <a:cs typeface="Open Sans Extra Bold"/>
                <a:sym typeface="Open Sans Extra Bold"/>
              </a:rPr>
              <a:t>List of Network Devices:</a:t>
            </a:r>
          </a:p>
        </p:txBody>
      </p:sp>
      <p:grpSp>
        <p:nvGrpSpPr>
          <p:cNvPr id="35" name="Group 34">
            <a:extLst>
              <a:ext uri="{FF2B5EF4-FFF2-40B4-BE49-F238E27FC236}">
                <a16:creationId xmlns:a16="http://schemas.microsoft.com/office/drawing/2014/main" id="{A89A1941-7B0A-A2B9-804B-95323FAB5587}"/>
              </a:ext>
            </a:extLst>
          </p:cNvPr>
          <p:cNvGrpSpPr/>
          <p:nvPr/>
        </p:nvGrpSpPr>
        <p:grpSpPr>
          <a:xfrm>
            <a:off x="8522518" y="1905302"/>
            <a:ext cx="1424256" cy="1424256"/>
            <a:chOff x="8771143" y="2577560"/>
            <a:chExt cx="1424256" cy="1424256"/>
          </a:xfrm>
        </p:grpSpPr>
        <p:sp>
          <p:nvSpPr>
            <p:cNvPr id="10" name="Freeform 10"/>
            <p:cNvSpPr/>
            <p:nvPr/>
          </p:nvSpPr>
          <p:spPr>
            <a:xfrm>
              <a:off x="8771143" y="2577560"/>
              <a:ext cx="1424256" cy="1424256"/>
            </a:xfrm>
            <a:custGeom>
              <a:avLst/>
              <a:gdLst/>
              <a:ahLst/>
              <a:cxnLst/>
              <a:rect l="l" t="t" r="r" b="b"/>
              <a:pathLst>
                <a:path w="1424256" h="1424256">
                  <a:moveTo>
                    <a:pt x="0" y="0"/>
                  </a:moveTo>
                  <a:lnTo>
                    <a:pt x="1424255" y="0"/>
                  </a:lnTo>
                  <a:lnTo>
                    <a:pt x="1424255" y="1424256"/>
                  </a:lnTo>
                  <a:lnTo>
                    <a:pt x="0" y="1424256"/>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US"/>
            </a:p>
          </p:txBody>
        </p:sp>
        <p:sp>
          <p:nvSpPr>
            <p:cNvPr id="12" name="TextBox 12"/>
            <p:cNvSpPr txBox="1"/>
            <p:nvPr/>
          </p:nvSpPr>
          <p:spPr>
            <a:xfrm>
              <a:off x="8916201" y="2850772"/>
              <a:ext cx="1134140" cy="801632"/>
            </a:xfrm>
            <a:prstGeom prst="rect">
              <a:avLst/>
            </a:prstGeom>
          </p:spPr>
          <p:txBody>
            <a:bodyPr lIns="0" tIns="0" rIns="0" bIns="0" rtlCol="0" anchor="t">
              <a:spAutoFit/>
            </a:bodyPr>
            <a:lstStyle/>
            <a:p>
              <a:pPr marL="0" lvl="0" indent="0" algn="ctr">
                <a:lnSpc>
                  <a:spcPts val="6697"/>
                </a:lnSpc>
                <a:spcBef>
                  <a:spcPct val="0"/>
                </a:spcBef>
              </a:pPr>
              <a:r>
                <a:rPr lang="en-US" sz="4784" dirty="0">
                  <a:solidFill>
                    <a:srgbClr val="FDFDFD"/>
                  </a:solidFill>
                  <a:latin typeface="Open Sans Extra Bold"/>
                  <a:ea typeface="Open Sans Extra Bold"/>
                  <a:cs typeface="Open Sans Extra Bold"/>
                  <a:sym typeface="Open Sans Extra Bold"/>
                </a:rPr>
                <a:t>01</a:t>
              </a:r>
            </a:p>
          </p:txBody>
        </p:sp>
      </p:grpSp>
      <p:grpSp>
        <p:nvGrpSpPr>
          <p:cNvPr id="36" name="Group 35">
            <a:extLst>
              <a:ext uri="{FF2B5EF4-FFF2-40B4-BE49-F238E27FC236}">
                <a16:creationId xmlns:a16="http://schemas.microsoft.com/office/drawing/2014/main" id="{A7B01CBB-0B02-838B-7DAF-670E949E7540}"/>
              </a:ext>
            </a:extLst>
          </p:cNvPr>
          <p:cNvGrpSpPr/>
          <p:nvPr/>
        </p:nvGrpSpPr>
        <p:grpSpPr>
          <a:xfrm>
            <a:off x="8915632" y="5386935"/>
            <a:ext cx="1424256" cy="1424256"/>
            <a:chOff x="9381470" y="5544441"/>
            <a:chExt cx="1424256" cy="1424256"/>
          </a:xfrm>
        </p:grpSpPr>
        <p:sp>
          <p:nvSpPr>
            <p:cNvPr id="13" name="Freeform 13"/>
            <p:cNvSpPr/>
            <p:nvPr/>
          </p:nvSpPr>
          <p:spPr>
            <a:xfrm>
              <a:off x="9381470" y="5544441"/>
              <a:ext cx="1424256" cy="1424256"/>
            </a:xfrm>
            <a:custGeom>
              <a:avLst/>
              <a:gdLst/>
              <a:ahLst/>
              <a:cxnLst/>
              <a:rect l="l" t="t" r="r" b="b"/>
              <a:pathLst>
                <a:path w="1424256" h="1424256">
                  <a:moveTo>
                    <a:pt x="0" y="0"/>
                  </a:moveTo>
                  <a:lnTo>
                    <a:pt x="1424256" y="0"/>
                  </a:lnTo>
                  <a:lnTo>
                    <a:pt x="1424256" y="1424256"/>
                  </a:lnTo>
                  <a:lnTo>
                    <a:pt x="0" y="1424256"/>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US"/>
            </a:p>
          </p:txBody>
        </p:sp>
        <p:sp>
          <p:nvSpPr>
            <p:cNvPr id="15" name="TextBox 15"/>
            <p:cNvSpPr txBox="1"/>
            <p:nvPr/>
          </p:nvSpPr>
          <p:spPr>
            <a:xfrm>
              <a:off x="9526528" y="5817653"/>
              <a:ext cx="1134140" cy="801632"/>
            </a:xfrm>
            <a:prstGeom prst="rect">
              <a:avLst/>
            </a:prstGeom>
          </p:spPr>
          <p:txBody>
            <a:bodyPr lIns="0" tIns="0" rIns="0" bIns="0" rtlCol="0" anchor="t">
              <a:spAutoFit/>
            </a:bodyPr>
            <a:lstStyle/>
            <a:p>
              <a:pPr marL="0" lvl="0" indent="0" algn="ctr">
                <a:lnSpc>
                  <a:spcPts val="6697"/>
                </a:lnSpc>
                <a:spcBef>
                  <a:spcPct val="0"/>
                </a:spcBef>
              </a:pPr>
              <a:r>
                <a:rPr lang="en-US" sz="4784">
                  <a:solidFill>
                    <a:srgbClr val="FDFDFD"/>
                  </a:solidFill>
                  <a:latin typeface="Open Sans Extra Bold"/>
                  <a:ea typeface="Open Sans Extra Bold"/>
                  <a:cs typeface="Open Sans Extra Bold"/>
                  <a:sym typeface="Open Sans Extra Bold"/>
                </a:rPr>
                <a:t>02</a:t>
              </a:r>
            </a:p>
          </p:txBody>
        </p:sp>
      </p:grpSp>
      <p:grpSp>
        <p:nvGrpSpPr>
          <p:cNvPr id="34" name="Group 33">
            <a:extLst>
              <a:ext uri="{FF2B5EF4-FFF2-40B4-BE49-F238E27FC236}">
                <a16:creationId xmlns:a16="http://schemas.microsoft.com/office/drawing/2014/main" id="{5D25349D-27C1-EFDE-FA6A-F56407926EF3}"/>
              </a:ext>
            </a:extLst>
          </p:cNvPr>
          <p:cNvGrpSpPr/>
          <p:nvPr/>
        </p:nvGrpSpPr>
        <p:grpSpPr>
          <a:xfrm>
            <a:off x="10572453" y="5707328"/>
            <a:ext cx="6161721" cy="2207725"/>
            <a:chOff x="10797742" y="5003142"/>
            <a:chExt cx="6161721" cy="2207725"/>
          </a:xfrm>
        </p:grpSpPr>
        <p:sp>
          <p:nvSpPr>
            <p:cNvPr id="14" name="TextBox 14"/>
            <p:cNvSpPr txBox="1"/>
            <p:nvPr/>
          </p:nvSpPr>
          <p:spPr>
            <a:xfrm>
              <a:off x="10797742" y="5003142"/>
              <a:ext cx="5768345" cy="585288"/>
            </a:xfrm>
            <a:prstGeom prst="rect">
              <a:avLst/>
            </a:prstGeom>
          </p:spPr>
          <p:txBody>
            <a:bodyPr lIns="0" tIns="0" rIns="0" bIns="0" rtlCol="0" anchor="t">
              <a:spAutoFit/>
            </a:bodyPr>
            <a:lstStyle/>
            <a:p>
              <a:pPr algn="l">
                <a:lnSpc>
                  <a:spcPct val="150000"/>
                </a:lnSpc>
              </a:pPr>
              <a:r>
                <a:rPr lang="en-US" sz="2800" b="1" u="none" strike="noStrike" spc="100" dirty="0">
                  <a:solidFill>
                    <a:srgbClr val="145DA0"/>
                  </a:solidFill>
                  <a:latin typeface="Poppins"/>
                  <a:ea typeface="Poppins"/>
                  <a:cs typeface="Poppins"/>
                  <a:sym typeface="Poppins"/>
                </a:rPr>
                <a:t>Intermediary Devices:</a:t>
              </a:r>
              <a:endParaRPr lang="en-US" sz="2800" u="none" strike="noStrike" spc="-35" dirty="0">
                <a:solidFill>
                  <a:srgbClr val="145DA0"/>
                </a:solidFill>
                <a:latin typeface="Poppins"/>
                <a:ea typeface="Poppins"/>
                <a:cs typeface="Poppins"/>
                <a:sym typeface="Poppins"/>
              </a:endParaRPr>
            </a:p>
          </p:txBody>
        </p:sp>
        <p:sp>
          <p:nvSpPr>
            <p:cNvPr id="17" name="TextBox 17"/>
            <p:cNvSpPr txBox="1"/>
            <p:nvPr/>
          </p:nvSpPr>
          <p:spPr>
            <a:xfrm>
              <a:off x="11191118" y="5601196"/>
              <a:ext cx="5768345" cy="1609671"/>
            </a:xfrm>
            <a:prstGeom prst="rect">
              <a:avLst/>
            </a:prstGeom>
          </p:spPr>
          <p:txBody>
            <a:bodyPr lIns="0" tIns="0" rIns="0" bIns="0" rtlCol="0" anchor="t">
              <a:spAutoFit/>
            </a:bodyPr>
            <a:lstStyle/>
            <a:p>
              <a:pPr marL="342900" indent="-342900" algn="l">
                <a:lnSpc>
                  <a:spcPct val="150000"/>
                </a:lnSpc>
                <a:buFont typeface="Arial" panose="020B0604020202020204" pitchFamily="34" charset="0"/>
                <a:buChar char="•"/>
              </a:pPr>
              <a:r>
                <a:rPr lang="en-US" sz="2400" u="none" strike="noStrike" spc="-35" dirty="0">
                  <a:solidFill>
                    <a:srgbClr val="145DA0"/>
                  </a:solidFill>
                  <a:latin typeface="Poppins"/>
                  <a:ea typeface="Poppins"/>
                  <a:cs typeface="Poppins"/>
                  <a:sym typeface="Poppins"/>
                </a:rPr>
                <a:t>Layer 3 Switch (3650-24PS)</a:t>
              </a:r>
              <a:endParaRPr lang="en-US" sz="2400" spc="-35" dirty="0">
                <a:solidFill>
                  <a:srgbClr val="145DA0"/>
                </a:solidFill>
                <a:latin typeface="Poppins"/>
                <a:ea typeface="Poppins"/>
                <a:cs typeface="Poppins"/>
                <a:sym typeface="Poppins"/>
              </a:endParaRPr>
            </a:p>
            <a:p>
              <a:pPr marL="342900" indent="-342900" algn="l">
                <a:lnSpc>
                  <a:spcPct val="150000"/>
                </a:lnSpc>
                <a:buFont typeface="Arial" panose="020B0604020202020204" pitchFamily="34" charset="0"/>
                <a:buChar char="•"/>
              </a:pPr>
              <a:r>
                <a:rPr lang="en-US" sz="2400" u="none" strike="noStrike" spc="-35" dirty="0">
                  <a:solidFill>
                    <a:srgbClr val="145DA0"/>
                  </a:solidFill>
                  <a:latin typeface="Poppins"/>
                  <a:ea typeface="Poppins"/>
                  <a:cs typeface="Poppins"/>
                  <a:sym typeface="Poppins"/>
                </a:rPr>
                <a:t>Switch 2960</a:t>
              </a:r>
            </a:p>
            <a:p>
              <a:pPr marL="342900" indent="-342900" algn="l">
                <a:lnSpc>
                  <a:spcPct val="150000"/>
                </a:lnSpc>
                <a:buFont typeface="Arial" panose="020B0604020202020204" pitchFamily="34" charset="0"/>
                <a:buChar char="•"/>
              </a:pPr>
              <a:r>
                <a:rPr lang="en-US" sz="2400" u="none" strike="noStrike" spc="-35" dirty="0">
                  <a:solidFill>
                    <a:srgbClr val="145DA0"/>
                  </a:solidFill>
                  <a:latin typeface="Poppins"/>
                  <a:ea typeface="Poppins"/>
                  <a:cs typeface="Poppins"/>
                  <a:sym typeface="Poppins"/>
                </a:rPr>
                <a:t>Router 2911</a:t>
              </a:r>
            </a:p>
          </p:txBody>
        </p:sp>
      </p:grpSp>
      <p:grpSp>
        <p:nvGrpSpPr>
          <p:cNvPr id="9" name="Group 8">
            <a:extLst>
              <a:ext uri="{FF2B5EF4-FFF2-40B4-BE49-F238E27FC236}">
                <a16:creationId xmlns:a16="http://schemas.microsoft.com/office/drawing/2014/main" id="{2D69C0AE-9DE1-7B68-2C3D-714E543F940B}"/>
              </a:ext>
            </a:extLst>
          </p:cNvPr>
          <p:cNvGrpSpPr/>
          <p:nvPr/>
        </p:nvGrpSpPr>
        <p:grpSpPr>
          <a:xfrm>
            <a:off x="10194830" y="2250587"/>
            <a:ext cx="6079960" cy="2767550"/>
            <a:chOff x="10187415" y="2041203"/>
            <a:chExt cx="6079960" cy="2767550"/>
          </a:xfrm>
        </p:grpSpPr>
        <p:sp>
          <p:nvSpPr>
            <p:cNvPr id="11" name="TextBox 11"/>
            <p:cNvSpPr txBox="1"/>
            <p:nvPr/>
          </p:nvSpPr>
          <p:spPr>
            <a:xfrm>
              <a:off x="10187415" y="2041203"/>
              <a:ext cx="5768345" cy="585288"/>
            </a:xfrm>
            <a:prstGeom prst="rect">
              <a:avLst/>
            </a:prstGeom>
          </p:spPr>
          <p:txBody>
            <a:bodyPr lIns="0" tIns="0" rIns="0" bIns="0" rtlCol="0" anchor="t">
              <a:spAutoFit/>
            </a:bodyPr>
            <a:lstStyle/>
            <a:p>
              <a:pPr algn="l">
                <a:lnSpc>
                  <a:spcPct val="150000"/>
                </a:lnSpc>
              </a:pPr>
              <a:r>
                <a:rPr lang="en-US" sz="2800" b="1" u="none" strike="noStrike" spc="100" dirty="0">
                  <a:solidFill>
                    <a:srgbClr val="145DA0"/>
                  </a:solidFill>
                  <a:latin typeface="Poppins"/>
                  <a:ea typeface="Poppins"/>
                  <a:cs typeface="Poppins"/>
                  <a:sym typeface="Poppins"/>
                </a:rPr>
                <a:t>End Devices: </a:t>
              </a:r>
            </a:p>
          </p:txBody>
        </p:sp>
        <p:sp>
          <p:nvSpPr>
            <p:cNvPr id="20" name="TextBox 20"/>
            <p:cNvSpPr txBox="1"/>
            <p:nvPr/>
          </p:nvSpPr>
          <p:spPr>
            <a:xfrm>
              <a:off x="10499030" y="2645084"/>
              <a:ext cx="5768345" cy="2163669"/>
            </a:xfrm>
            <a:prstGeom prst="rect">
              <a:avLst/>
            </a:prstGeom>
          </p:spPr>
          <p:txBody>
            <a:bodyPr lIns="0" tIns="0" rIns="0" bIns="0" rtlCol="0" anchor="t">
              <a:spAutoFit/>
            </a:bodyPr>
            <a:lstStyle/>
            <a:p>
              <a:pPr marL="342900" indent="-342900" algn="l">
                <a:lnSpc>
                  <a:spcPct val="150000"/>
                </a:lnSpc>
                <a:buFont typeface="Arial" panose="020B0604020202020204" pitchFamily="34" charset="0"/>
                <a:buChar char="•"/>
              </a:pPr>
              <a:r>
                <a:rPr lang="en-US" sz="2400" spc="-35" dirty="0">
                  <a:solidFill>
                    <a:srgbClr val="145DA0"/>
                  </a:solidFill>
                  <a:latin typeface="Poppins"/>
                  <a:ea typeface="Poppins"/>
                  <a:cs typeface="Poppins"/>
                  <a:sym typeface="Poppins"/>
                </a:rPr>
                <a:t>P</a:t>
              </a:r>
              <a:r>
                <a:rPr lang="en-US" sz="2400" u="none" strike="noStrike" spc="-35" dirty="0">
                  <a:solidFill>
                    <a:srgbClr val="145DA0"/>
                  </a:solidFill>
                  <a:latin typeface="Poppins"/>
                  <a:ea typeface="Poppins"/>
                  <a:cs typeface="Poppins"/>
                  <a:sym typeface="Poppins"/>
                </a:rPr>
                <a:t>Cs </a:t>
              </a:r>
            </a:p>
            <a:p>
              <a:pPr marL="342900" indent="-342900" algn="l">
                <a:lnSpc>
                  <a:spcPct val="150000"/>
                </a:lnSpc>
                <a:buFont typeface="Arial" panose="020B0604020202020204" pitchFamily="34" charset="0"/>
                <a:buChar char="•"/>
              </a:pPr>
              <a:r>
                <a:rPr lang="en-US" sz="2400" u="none" strike="noStrike" spc="-35" dirty="0">
                  <a:solidFill>
                    <a:srgbClr val="145DA0"/>
                  </a:solidFill>
                  <a:latin typeface="Poppins"/>
                  <a:ea typeface="Poppins"/>
                  <a:cs typeface="Poppins"/>
                  <a:sym typeface="Poppins"/>
                </a:rPr>
                <a:t>Printers  </a:t>
              </a:r>
            </a:p>
            <a:p>
              <a:pPr marL="342900" indent="-342900" algn="l">
                <a:lnSpc>
                  <a:spcPct val="150000"/>
                </a:lnSpc>
                <a:buFont typeface="Arial" panose="020B0604020202020204" pitchFamily="34" charset="0"/>
                <a:buChar char="•"/>
              </a:pPr>
              <a:r>
                <a:rPr lang="en-US" sz="2400" u="none" strike="noStrike" spc="-35" dirty="0">
                  <a:solidFill>
                    <a:srgbClr val="145DA0"/>
                  </a:solidFill>
                  <a:latin typeface="Poppins"/>
                  <a:ea typeface="Poppins"/>
                  <a:cs typeface="Poppins"/>
                  <a:sym typeface="Poppins"/>
                </a:rPr>
                <a:t>Servers such as (Web server, FTP server and Email server.</a:t>
              </a:r>
            </a:p>
          </p:txBody>
        </p:sp>
      </p:grpSp>
      <p:grpSp>
        <p:nvGrpSpPr>
          <p:cNvPr id="22" name="Group 22"/>
          <p:cNvGrpSpPr/>
          <p:nvPr/>
        </p:nvGrpSpPr>
        <p:grpSpPr>
          <a:xfrm>
            <a:off x="7905455" y="2656032"/>
            <a:ext cx="373607" cy="373607"/>
            <a:chOff x="0" y="0"/>
            <a:chExt cx="812800" cy="812800"/>
          </a:xfrm>
        </p:grpSpPr>
        <p:sp>
          <p:nvSpPr>
            <p:cNvPr id="23" name="Freeform 2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txBody>
            <a:bodyPr/>
            <a:lstStyle/>
            <a:p>
              <a:endParaRPr lang="en-US"/>
            </a:p>
          </p:txBody>
        </p:sp>
        <p:sp>
          <p:nvSpPr>
            <p:cNvPr id="24" name="TextBox 24"/>
            <p:cNvSpPr txBox="1"/>
            <p:nvPr/>
          </p:nvSpPr>
          <p:spPr>
            <a:xfrm>
              <a:off x="76200" y="28575"/>
              <a:ext cx="660400" cy="708025"/>
            </a:xfrm>
            <a:prstGeom prst="rect">
              <a:avLst/>
            </a:prstGeom>
          </p:spPr>
          <p:txBody>
            <a:bodyPr lIns="0" tIns="0" rIns="0" bIns="0" rtlCol="0" anchor="ctr"/>
            <a:lstStyle/>
            <a:p>
              <a:pPr algn="ctr">
                <a:lnSpc>
                  <a:spcPts val="3640"/>
                </a:lnSpc>
              </a:pPr>
              <a:endParaRPr/>
            </a:p>
          </p:txBody>
        </p:sp>
      </p:grpSp>
      <p:grpSp>
        <p:nvGrpSpPr>
          <p:cNvPr id="25" name="Group 25"/>
          <p:cNvGrpSpPr/>
          <p:nvPr/>
        </p:nvGrpSpPr>
        <p:grpSpPr>
          <a:xfrm>
            <a:off x="8315313" y="4180490"/>
            <a:ext cx="373607" cy="373607"/>
            <a:chOff x="0" y="0"/>
            <a:chExt cx="812800" cy="812800"/>
          </a:xfrm>
        </p:grpSpPr>
        <p:sp>
          <p:nvSpPr>
            <p:cNvPr id="26" name="Freeform 2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txBody>
            <a:bodyPr/>
            <a:lstStyle/>
            <a:p>
              <a:endParaRPr lang="en-US"/>
            </a:p>
          </p:txBody>
        </p:sp>
        <p:sp>
          <p:nvSpPr>
            <p:cNvPr id="27" name="TextBox 27"/>
            <p:cNvSpPr txBox="1"/>
            <p:nvPr/>
          </p:nvSpPr>
          <p:spPr>
            <a:xfrm>
              <a:off x="76200" y="28575"/>
              <a:ext cx="660400" cy="708025"/>
            </a:xfrm>
            <a:prstGeom prst="rect">
              <a:avLst/>
            </a:prstGeom>
          </p:spPr>
          <p:txBody>
            <a:bodyPr lIns="0" tIns="0" rIns="0" bIns="0" rtlCol="0" anchor="ctr"/>
            <a:lstStyle/>
            <a:p>
              <a:pPr algn="ctr">
                <a:lnSpc>
                  <a:spcPts val="3640"/>
                </a:lnSpc>
              </a:pPr>
              <a:endParaRPr/>
            </a:p>
          </p:txBody>
        </p:sp>
      </p:grpSp>
      <p:grpSp>
        <p:nvGrpSpPr>
          <p:cNvPr id="28" name="Group 28"/>
          <p:cNvGrpSpPr/>
          <p:nvPr/>
        </p:nvGrpSpPr>
        <p:grpSpPr>
          <a:xfrm>
            <a:off x="7944228" y="7402839"/>
            <a:ext cx="373607" cy="373607"/>
            <a:chOff x="0" y="0"/>
            <a:chExt cx="812800" cy="812800"/>
          </a:xfrm>
        </p:grpSpPr>
        <p:sp>
          <p:nvSpPr>
            <p:cNvPr id="29" name="Freeform 2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txBody>
            <a:bodyPr/>
            <a:lstStyle/>
            <a:p>
              <a:endParaRPr lang="en-US"/>
            </a:p>
          </p:txBody>
        </p:sp>
        <p:sp>
          <p:nvSpPr>
            <p:cNvPr id="30" name="TextBox 30"/>
            <p:cNvSpPr txBox="1"/>
            <p:nvPr/>
          </p:nvSpPr>
          <p:spPr>
            <a:xfrm>
              <a:off x="76200" y="28575"/>
              <a:ext cx="660400" cy="708025"/>
            </a:xfrm>
            <a:prstGeom prst="rect">
              <a:avLst/>
            </a:prstGeom>
          </p:spPr>
          <p:txBody>
            <a:bodyPr lIns="0" tIns="0" rIns="0" bIns="0" rtlCol="0" anchor="ctr"/>
            <a:lstStyle/>
            <a:p>
              <a:pPr algn="ctr">
                <a:lnSpc>
                  <a:spcPts val="3640"/>
                </a:lnSpc>
              </a:pPr>
              <a:endParaRPr/>
            </a:p>
          </p:txBody>
        </p:sp>
      </p:grpSp>
      <p:grpSp>
        <p:nvGrpSpPr>
          <p:cNvPr id="31" name="Group 31"/>
          <p:cNvGrpSpPr/>
          <p:nvPr/>
        </p:nvGrpSpPr>
        <p:grpSpPr>
          <a:xfrm>
            <a:off x="8309460" y="5760481"/>
            <a:ext cx="373607" cy="373607"/>
            <a:chOff x="0" y="0"/>
            <a:chExt cx="812800" cy="812800"/>
          </a:xfrm>
        </p:grpSpPr>
        <p:sp>
          <p:nvSpPr>
            <p:cNvPr id="32" name="Freeform 3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txBody>
            <a:bodyPr/>
            <a:lstStyle/>
            <a:p>
              <a:endParaRPr lang="en-US"/>
            </a:p>
          </p:txBody>
        </p:sp>
        <p:sp>
          <p:nvSpPr>
            <p:cNvPr id="33" name="TextBox 33"/>
            <p:cNvSpPr txBox="1"/>
            <p:nvPr/>
          </p:nvSpPr>
          <p:spPr>
            <a:xfrm>
              <a:off x="76200" y="28575"/>
              <a:ext cx="660400" cy="708025"/>
            </a:xfrm>
            <a:prstGeom prst="rect">
              <a:avLst/>
            </a:prstGeom>
          </p:spPr>
          <p:txBody>
            <a:bodyPr lIns="0" tIns="0" rIns="0" bIns="0" rtlCol="0" anchor="ctr"/>
            <a:lstStyle/>
            <a:p>
              <a:pPr algn="ctr">
                <a:lnSpc>
                  <a:spcPts val="3640"/>
                </a:lnSpc>
              </a:pPr>
              <a:endParaRPr/>
            </a:p>
          </p:txBody>
        </p:sp>
      </p:grpSp>
      <p:pic>
        <p:nvPicPr>
          <p:cNvPr id="18" name="Picture 17" descr="A blue cube with arrows and arrows pointing to a switch&#10;&#10;Description automatically generated">
            <a:extLst>
              <a:ext uri="{FF2B5EF4-FFF2-40B4-BE49-F238E27FC236}">
                <a16:creationId xmlns:a16="http://schemas.microsoft.com/office/drawing/2014/main" id="{51AA3EF8-7339-CC11-562A-BC1FC8EAF46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6125" y="4053709"/>
            <a:ext cx="2974463" cy="1928855"/>
          </a:xfrm>
          <a:prstGeom prst="rect">
            <a:avLst/>
          </a:prstGeom>
        </p:spPr>
      </p:pic>
      <p:pic>
        <p:nvPicPr>
          <p:cNvPr id="21" name="Picture 20" descr="A blue rectangular object with arrows on a purple background&#10;&#10;Description automatically generated">
            <a:extLst>
              <a:ext uri="{FF2B5EF4-FFF2-40B4-BE49-F238E27FC236}">
                <a16:creationId xmlns:a16="http://schemas.microsoft.com/office/drawing/2014/main" id="{14850BC7-7604-728F-CABD-DD13602BF6CB}"/>
              </a:ext>
            </a:extLst>
          </p:cNvPr>
          <p:cNvPicPr>
            <a:picLocks noChangeAspect="1"/>
          </p:cNvPicPr>
          <p:nvPr/>
        </p:nvPicPr>
        <p:blipFill>
          <a:blip r:embed="rId5">
            <a:extLst>
              <a:ext uri="{28A0092B-C50C-407E-A947-70E740481C1C}">
                <a14:useLocalDpi xmlns:a14="http://schemas.microsoft.com/office/drawing/2010/main" val="0"/>
              </a:ext>
            </a:extLst>
          </a:blip>
          <a:srcRect r="10880"/>
          <a:stretch/>
        </p:blipFill>
        <p:spPr>
          <a:xfrm>
            <a:off x="4060588" y="4374364"/>
            <a:ext cx="2665067" cy="1605217"/>
          </a:xfrm>
          <a:prstGeom prst="rect">
            <a:avLst/>
          </a:prstGeom>
        </p:spPr>
      </p:pic>
      <p:pic>
        <p:nvPicPr>
          <p:cNvPr id="39" name="Picture 38" descr="A diagram of a college campus&#10;&#10;Description automatically generated">
            <a:extLst>
              <a:ext uri="{FF2B5EF4-FFF2-40B4-BE49-F238E27FC236}">
                <a16:creationId xmlns:a16="http://schemas.microsoft.com/office/drawing/2014/main" id="{CDDC0420-29DD-3013-2744-907053800DA7}"/>
              </a:ext>
            </a:extLst>
          </p:cNvPr>
          <p:cNvPicPr>
            <a:picLocks noChangeAspect="1"/>
          </p:cNvPicPr>
          <p:nvPr/>
        </p:nvPicPr>
        <p:blipFill>
          <a:blip r:embed="rId6">
            <a:extLst>
              <a:ext uri="{28A0092B-C50C-407E-A947-70E740481C1C}">
                <a14:useLocalDpi xmlns:a14="http://schemas.microsoft.com/office/drawing/2010/main" val="0"/>
              </a:ext>
            </a:extLst>
          </a:blip>
          <a:srcRect l="-1" r="8983"/>
          <a:stretch/>
        </p:blipFill>
        <p:spPr>
          <a:xfrm>
            <a:off x="1327364" y="5979581"/>
            <a:ext cx="4927808" cy="2309917"/>
          </a:xfrm>
          <a:prstGeom prst="rect">
            <a:avLst/>
          </a:prstGeom>
        </p:spPr>
      </p:pic>
      <p:sp>
        <p:nvSpPr>
          <p:cNvPr id="16" name="Slide Number Placeholder 15">
            <a:extLst>
              <a:ext uri="{FF2B5EF4-FFF2-40B4-BE49-F238E27FC236}">
                <a16:creationId xmlns:a16="http://schemas.microsoft.com/office/drawing/2014/main" id="{6E18D698-854B-B10D-0A5B-6E04474A5A85}"/>
              </a:ext>
            </a:extLst>
          </p:cNvPr>
          <p:cNvSpPr>
            <a:spLocks noGrp="1"/>
          </p:cNvSpPr>
          <p:nvPr>
            <p:ph type="sldNum" sz="quarter" idx="12"/>
          </p:nvPr>
        </p:nvSpPr>
        <p:spPr/>
        <p:txBody>
          <a:bodyPr/>
          <a:lstStyle/>
          <a:p>
            <a:fld id="{B6F15528-21DE-4FAA-801E-634DDDAF4B2B}" type="slidenum">
              <a:rPr lang="en-US" smtClean="0">
                <a:solidFill>
                  <a:srgbClr val="145DA0"/>
                </a:solidFill>
              </a:rPr>
              <a:pPr/>
              <a:t>12</a:t>
            </a:fld>
            <a:endParaRPr lang="en-US" dirty="0">
              <a:solidFill>
                <a:srgbClr val="145DA0"/>
              </a:solidFill>
            </a:endParaRPr>
          </a:p>
        </p:txBody>
      </p:sp>
    </p:spTree>
    <p:extLst>
      <p:ext uri="{BB962C8B-B14F-4D97-AF65-F5344CB8AC3E}">
        <p14:creationId xmlns:p14="http://schemas.microsoft.com/office/powerpoint/2010/main" val="2299303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4"/>
                                        </p:tgtEl>
                                        <p:attrNameLst>
                                          <p:attrName>style.visibility</p:attrName>
                                        </p:attrNameLst>
                                      </p:cBhvr>
                                      <p:to>
                                        <p:strVal val="visible"/>
                                      </p:to>
                                    </p:set>
                                    <p:animEffect transition="in" filter="fade">
                                      <p:cBhvr>
                                        <p:cTn id="11" dur="500"/>
                                        <p:tgtEl>
                                          <p:spTgt spid="34"/>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500"/>
                                        <p:tgtEl>
                                          <p:spTgt spid="18"/>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fade">
                                      <p:cBhvr>
                                        <p:cTn id="19" dur="500"/>
                                        <p:tgtEl>
                                          <p:spTgt spid="21"/>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39"/>
                                        </p:tgtEl>
                                        <p:attrNameLst>
                                          <p:attrName>style.visibility</p:attrName>
                                        </p:attrNameLst>
                                      </p:cBhvr>
                                      <p:to>
                                        <p:strVal val="visible"/>
                                      </p:to>
                                    </p:set>
                                    <p:animEffect transition="in" filter="fade">
                                      <p:cBhvr>
                                        <p:cTn id="23"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grpSp>
        <p:nvGrpSpPr>
          <p:cNvPr id="3" name="Group 3"/>
          <p:cNvGrpSpPr/>
          <p:nvPr/>
        </p:nvGrpSpPr>
        <p:grpSpPr>
          <a:xfrm>
            <a:off x="952500" y="2126537"/>
            <a:ext cx="16383000" cy="7542582"/>
            <a:chOff x="0" y="-72535"/>
            <a:chExt cx="3841588" cy="1412823"/>
          </a:xfrm>
        </p:grpSpPr>
        <p:sp>
          <p:nvSpPr>
            <p:cNvPr id="4" name="Freeform 4"/>
            <p:cNvSpPr/>
            <p:nvPr/>
          </p:nvSpPr>
          <p:spPr>
            <a:xfrm>
              <a:off x="0" y="-72535"/>
              <a:ext cx="3841588" cy="1340288"/>
            </a:xfrm>
            <a:custGeom>
              <a:avLst/>
              <a:gdLst/>
              <a:ahLst/>
              <a:cxnLst/>
              <a:rect l="l" t="t" r="r" b="b"/>
              <a:pathLst>
                <a:path w="3841588" h="1340288">
                  <a:moveTo>
                    <a:pt x="9023" y="0"/>
                  </a:moveTo>
                  <a:lnTo>
                    <a:pt x="3832565" y="0"/>
                  </a:lnTo>
                  <a:cubicBezTo>
                    <a:pt x="3837548" y="0"/>
                    <a:pt x="3841588" y="4040"/>
                    <a:pt x="3841588" y="9023"/>
                  </a:cubicBezTo>
                  <a:lnTo>
                    <a:pt x="3841588" y="1331265"/>
                  </a:lnTo>
                  <a:cubicBezTo>
                    <a:pt x="3841588" y="1336248"/>
                    <a:pt x="3837548" y="1340288"/>
                    <a:pt x="3832565" y="1340288"/>
                  </a:cubicBezTo>
                  <a:lnTo>
                    <a:pt x="9023" y="1340288"/>
                  </a:lnTo>
                  <a:cubicBezTo>
                    <a:pt x="4040" y="1340288"/>
                    <a:pt x="0" y="1336248"/>
                    <a:pt x="0" y="1331265"/>
                  </a:cubicBezTo>
                  <a:lnTo>
                    <a:pt x="0" y="9023"/>
                  </a:lnTo>
                  <a:cubicBezTo>
                    <a:pt x="0" y="4040"/>
                    <a:pt x="4040" y="0"/>
                    <a:pt x="9023" y="0"/>
                  </a:cubicBezTo>
                  <a:close/>
                </a:path>
              </a:pathLst>
            </a:custGeom>
            <a:solidFill>
              <a:srgbClr val="FDFDFD"/>
            </a:solidFill>
          </p:spPr>
          <p:txBody>
            <a:bodyPr/>
            <a:lstStyle/>
            <a:p>
              <a:endParaRPr lang="en-US"/>
            </a:p>
          </p:txBody>
        </p:sp>
        <p:sp>
          <p:nvSpPr>
            <p:cNvPr id="5" name="TextBox 5"/>
            <p:cNvSpPr txBox="1"/>
            <p:nvPr/>
          </p:nvSpPr>
          <p:spPr>
            <a:xfrm>
              <a:off x="0" y="-38100"/>
              <a:ext cx="3841588" cy="1378388"/>
            </a:xfrm>
            <a:prstGeom prst="rect">
              <a:avLst/>
            </a:prstGeom>
          </p:spPr>
          <p:txBody>
            <a:bodyPr lIns="50800" tIns="50800" rIns="50800" bIns="50800" rtlCol="0" anchor="ctr"/>
            <a:lstStyle/>
            <a:p>
              <a:pPr algn="ctr">
                <a:lnSpc>
                  <a:spcPts val="2659"/>
                </a:lnSpc>
              </a:pPr>
              <a:endParaRPr/>
            </a:p>
          </p:txBody>
        </p:sp>
      </p:grpSp>
      <p:sp>
        <p:nvSpPr>
          <p:cNvPr id="6" name="TextBox 6"/>
          <p:cNvSpPr txBox="1"/>
          <p:nvPr/>
        </p:nvSpPr>
        <p:spPr>
          <a:xfrm>
            <a:off x="952500" y="752924"/>
            <a:ext cx="10464380" cy="1043812"/>
          </a:xfrm>
          <a:prstGeom prst="rect">
            <a:avLst/>
          </a:prstGeom>
        </p:spPr>
        <p:txBody>
          <a:bodyPr wrap="square" lIns="0" tIns="0" rIns="0" bIns="0" rtlCol="0" anchor="t">
            <a:spAutoFit/>
          </a:bodyPr>
          <a:lstStyle/>
          <a:p>
            <a:pPr algn="l">
              <a:lnSpc>
                <a:spcPts val="9247"/>
              </a:lnSpc>
              <a:spcBef>
                <a:spcPct val="0"/>
              </a:spcBef>
            </a:pPr>
            <a:r>
              <a:rPr lang="en-US" sz="4400" dirty="0">
                <a:solidFill>
                  <a:srgbClr val="FDFDFD"/>
                </a:solidFill>
                <a:latin typeface="Open Sans Extra Bold"/>
                <a:ea typeface="Open Sans Extra Bold"/>
                <a:cs typeface="Open Sans Extra Bold"/>
                <a:sym typeface="Open Sans Extra Bold"/>
              </a:rPr>
              <a:t>Initial configuration scripts for : </a:t>
            </a:r>
          </a:p>
        </p:txBody>
      </p:sp>
      <p:grpSp>
        <p:nvGrpSpPr>
          <p:cNvPr id="11" name="Group 11"/>
          <p:cNvGrpSpPr/>
          <p:nvPr/>
        </p:nvGrpSpPr>
        <p:grpSpPr>
          <a:xfrm>
            <a:off x="15573718" y="7940477"/>
            <a:ext cx="4693046" cy="4693046"/>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txBody>
            <a:bodyPr/>
            <a:lstStyle/>
            <a:p>
              <a:endParaRPr lang="en-US"/>
            </a:p>
          </p:txBody>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14" name="TextBox 14"/>
          <p:cNvSpPr txBox="1"/>
          <p:nvPr/>
        </p:nvSpPr>
        <p:spPr>
          <a:xfrm>
            <a:off x="1856680" y="3300559"/>
            <a:ext cx="6694947" cy="5368136"/>
          </a:xfrm>
          <a:prstGeom prst="rect">
            <a:avLst/>
          </a:prstGeom>
        </p:spPr>
        <p:txBody>
          <a:bodyPr wrap="square" lIns="0" tIns="0" rIns="0" bIns="0" rtlCol="0" anchor="t">
            <a:spAutoFit/>
          </a:bodyPr>
          <a:lstStyle/>
          <a:p>
            <a:pPr>
              <a:lnSpc>
                <a:spcPts val="2763"/>
              </a:lnSpc>
            </a:pPr>
            <a:r>
              <a:rPr lang="en-US" sz="2000" u="none" strike="noStrike" spc="-39" dirty="0">
                <a:solidFill>
                  <a:srgbClr val="145DA0"/>
                </a:solidFill>
                <a:latin typeface="Poppins"/>
                <a:ea typeface="Poppins"/>
                <a:cs typeface="Poppins"/>
                <a:sym typeface="Poppins"/>
              </a:rPr>
              <a:t>Router&gt;</a:t>
            </a:r>
            <a:r>
              <a:rPr lang="en-US" sz="2000" u="none" strike="noStrike" spc="-39" dirty="0" err="1">
                <a:solidFill>
                  <a:srgbClr val="145DA0"/>
                </a:solidFill>
                <a:latin typeface="Poppins"/>
                <a:ea typeface="Poppins"/>
                <a:cs typeface="Poppins"/>
                <a:sym typeface="Poppins"/>
              </a:rPr>
              <a:t>en</a:t>
            </a:r>
            <a:endParaRPr lang="en-US" sz="2000" u="none" strike="noStrike" spc="-39" dirty="0">
              <a:solidFill>
                <a:srgbClr val="145DA0"/>
              </a:solidFill>
              <a:latin typeface="Poppins"/>
              <a:ea typeface="Poppins"/>
              <a:cs typeface="Poppins"/>
              <a:sym typeface="Poppins"/>
            </a:endParaRPr>
          </a:p>
          <a:p>
            <a:pPr>
              <a:lnSpc>
                <a:spcPts val="2763"/>
              </a:lnSpc>
            </a:pPr>
            <a:r>
              <a:rPr lang="en-US" sz="2000" u="none" strike="noStrike" spc="-39" dirty="0" err="1">
                <a:solidFill>
                  <a:srgbClr val="145DA0"/>
                </a:solidFill>
                <a:latin typeface="Poppins"/>
                <a:ea typeface="Poppins"/>
                <a:cs typeface="Poppins"/>
                <a:sym typeface="Poppins"/>
              </a:rPr>
              <a:t>Router#conf</a:t>
            </a:r>
            <a:r>
              <a:rPr lang="en-US" sz="2000" u="none" strike="noStrike" spc="-39" dirty="0">
                <a:solidFill>
                  <a:srgbClr val="145DA0"/>
                </a:solidFill>
                <a:latin typeface="Poppins"/>
                <a:ea typeface="Poppins"/>
                <a:cs typeface="Poppins"/>
                <a:sym typeface="Poppins"/>
              </a:rPr>
              <a:t> t</a:t>
            </a:r>
          </a:p>
          <a:p>
            <a:pPr>
              <a:lnSpc>
                <a:spcPts val="2763"/>
              </a:lnSpc>
            </a:pPr>
            <a:r>
              <a:rPr lang="en-US" sz="2000" u="none" strike="noStrike" spc="-39" dirty="0">
                <a:solidFill>
                  <a:srgbClr val="145DA0"/>
                </a:solidFill>
                <a:latin typeface="Poppins"/>
                <a:ea typeface="Poppins"/>
                <a:cs typeface="Poppins"/>
                <a:sym typeface="Poppins"/>
              </a:rPr>
              <a:t>Enter configuration commands, one per line.  End with CNTL/Z.</a:t>
            </a:r>
          </a:p>
          <a:p>
            <a:pPr>
              <a:lnSpc>
                <a:spcPts val="2763"/>
              </a:lnSpc>
            </a:pPr>
            <a:r>
              <a:rPr lang="en-US" sz="2000" u="none" strike="noStrike" spc="-39" dirty="0">
                <a:solidFill>
                  <a:srgbClr val="145DA0"/>
                </a:solidFill>
                <a:latin typeface="Poppins"/>
                <a:ea typeface="Poppins"/>
                <a:cs typeface="Poppins"/>
                <a:sym typeface="Poppins"/>
              </a:rPr>
              <a:t>Router(config)#int gig0/0</a:t>
            </a:r>
          </a:p>
          <a:p>
            <a:pPr>
              <a:lnSpc>
                <a:spcPts val="2763"/>
              </a:lnSpc>
            </a:pPr>
            <a:r>
              <a:rPr lang="en-US" sz="2000" u="none" strike="noStrike" spc="-39" dirty="0">
                <a:solidFill>
                  <a:srgbClr val="145DA0"/>
                </a:solidFill>
                <a:latin typeface="Poppins"/>
                <a:ea typeface="Poppins"/>
                <a:cs typeface="Poppins"/>
                <a:sym typeface="Poppins"/>
              </a:rPr>
              <a:t>Router(config-if)#no </a:t>
            </a:r>
            <a:r>
              <a:rPr lang="en-US" sz="2000" u="none" strike="noStrike" spc="-39" dirty="0" err="1">
                <a:solidFill>
                  <a:srgbClr val="145DA0"/>
                </a:solidFill>
                <a:latin typeface="Poppins"/>
                <a:ea typeface="Poppins"/>
                <a:cs typeface="Poppins"/>
                <a:sym typeface="Poppins"/>
              </a:rPr>
              <a:t>sh</a:t>
            </a:r>
            <a:endParaRPr lang="en-US" sz="2000" u="none" strike="noStrike" spc="-39" dirty="0">
              <a:solidFill>
                <a:srgbClr val="145DA0"/>
              </a:solidFill>
              <a:latin typeface="Poppins"/>
              <a:ea typeface="Poppins"/>
              <a:cs typeface="Poppins"/>
              <a:sym typeface="Poppins"/>
            </a:endParaRPr>
          </a:p>
          <a:p>
            <a:pPr>
              <a:lnSpc>
                <a:spcPts val="2763"/>
              </a:lnSpc>
            </a:pPr>
            <a:endParaRPr lang="en-US" sz="2000" u="none" strike="noStrike" spc="-39" dirty="0">
              <a:solidFill>
                <a:srgbClr val="145DA0"/>
              </a:solidFill>
              <a:latin typeface="Poppins"/>
              <a:ea typeface="Poppins"/>
              <a:cs typeface="Poppins"/>
              <a:sym typeface="Poppins"/>
            </a:endParaRPr>
          </a:p>
          <a:p>
            <a:pPr>
              <a:lnSpc>
                <a:spcPts val="2763"/>
              </a:lnSpc>
            </a:pPr>
            <a:r>
              <a:rPr lang="en-US" sz="2000" u="none" strike="noStrike" spc="-39" dirty="0">
                <a:solidFill>
                  <a:srgbClr val="145DA0"/>
                </a:solidFill>
                <a:latin typeface="Poppins"/>
                <a:ea typeface="Poppins"/>
                <a:cs typeface="Poppins"/>
                <a:sym typeface="Poppins"/>
              </a:rPr>
              <a:t>Router(config-if)#</a:t>
            </a:r>
          </a:p>
          <a:p>
            <a:pPr>
              <a:lnSpc>
                <a:spcPts val="2763"/>
              </a:lnSpc>
            </a:pPr>
            <a:r>
              <a:rPr lang="en-US" sz="2000" u="none" strike="noStrike" spc="-39" dirty="0">
                <a:solidFill>
                  <a:srgbClr val="145DA0"/>
                </a:solidFill>
                <a:latin typeface="Poppins"/>
                <a:ea typeface="Poppins"/>
                <a:cs typeface="Poppins"/>
                <a:sym typeface="Poppins"/>
              </a:rPr>
              <a:t>%LINK-5-CHANGED: Interface GigabitEthernet0/0, changed state to up</a:t>
            </a:r>
          </a:p>
          <a:p>
            <a:pPr>
              <a:lnSpc>
                <a:spcPts val="2763"/>
              </a:lnSpc>
            </a:pPr>
            <a:endParaRPr lang="en-US" sz="2000" spc="-39" dirty="0">
              <a:solidFill>
                <a:srgbClr val="145DA0"/>
              </a:solidFill>
              <a:latin typeface="Poppins"/>
              <a:ea typeface="Poppins"/>
              <a:cs typeface="Poppins"/>
              <a:sym typeface="Poppins"/>
            </a:endParaRPr>
          </a:p>
          <a:p>
            <a:pPr>
              <a:lnSpc>
                <a:spcPts val="2763"/>
              </a:lnSpc>
            </a:pPr>
            <a:r>
              <a:rPr lang="en-US" sz="2000" u="none" strike="noStrike" spc="-39" dirty="0">
                <a:solidFill>
                  <a:srgbClr val="145DA0"/>
                </a:solidFill>
                <a:latin typeface="Poppins"/>
                <a:ea typeface="Poppins"/>
                <a:cs typeface="Poppins"/>
                <a:sym typeface="Poppins"/>
              </a:rPr>
              <a:t>Router(config-if)#int se0/1/0</a:t>
            </a:r>
          </a:p>
          <a:p>
            <a:pPr>
              <a:lnSpc>
                <a:spcPts val="2763"/>
              </a:lnSpc>
            </a:pPr>
            <a:r>
              <a:rPr lang="en-US" sz="2000" u="none" strike="noStrike" spc="-39" dirty="0">
                <a:solidFill>
                  <a:srgbClr val="145DA0"/>
                </a:solidFill>
                <a:latin typeface="Poppins"/>
                <a:ea typeface="Poppins"/>
                <a:cs typeface="Poppins"/>
                <a:sym typeface="Poppins"/>
              </a:rPr>
              <a:t>Router(config-if)#no </a:t>
            </a:r>
            <a:r>
              <a:rPr lang="en-US" sz="2000" u="none" strike="noStrike" spc="-39" dirty="0" err="1">
                <a:solidFill>
                  <a:srgbClr val="145DA0"/>
                </a:solidFill>
                <a:latin typeface="Poppins"/>
                <a:ea typeface="Poppins"/>
                <a:cs typeface="Poppins"/>
                <a:sym typeface="Poppins"/>
              </a:rPr>
              <a:t>sh</a:t>
            </a:r>
            <a:endParaRPr lang="en-US" sz="2000" u="none" strike="noStrike" spc="-39" dirty="0">
              <a:solidFill>
                <a:srgbClr val="145DA0"/>
              </a:solidFill>
              <a:latin typeface="Poppins"/>
              <a:ea typeface="Poppins"/>
              <a:cs typeface="Poppins"/>
              <a:sym typeface="Poppins"/>
            </a:endParaRPr>
          </a:p>
          <a:p>
            <a:pPr>
              <a:lnSpc>
                <a:spcPts val="2763"/>
              </a:lnSpc>
            </a:pPr>
            <a:endParaRPr lang="en-US" sz="2000" u="none" strike="noStrike" spc="-39" dirty="0">
              <a:solidFill>
                <a:srgbClr val="145DA0"/>
              </a:solidFill>
              <a:latin typeface="Poppins"/>
              <a:ea typeface="Poppins"/>
              <a:cs typeface="Poppins"/>
              <a:sym typeface="Poppins"/>
            </a:endParaRPr>
          </a:p>
          <a:p>
            <a:pPr>
              <a:lnSpc>
                <a:spcPts val="2763"/>
              </a:lnSpc>
            </a:pPr>
            <a:endParaRPr lang="en-US" sz="2000" u="none" strike="noStrike" spc="-39" dirty="0">
              <a:solidFill>
                <a:srgbClr val="145DA0"/>
              </a:solidFill>
              <a:latin typeface="Poppins"/>
              <a:ea typeface="Poppins"/>
              <a:cs typeface="Poppins"/>
              <a:sym typeface="Poppins"/>
            </a:endParaRPr>
          </a:p>
        </p:txBody>
      </p:sp>
      <p:sp>
        <p:nvSpPr>
          <p:cNvPr id="16" name="TextBox 16"/>
          <p:cNvSpPr txBox="1"/>
          <p:nvPr/>
        </p:nvSpPr>
        <p:spPr>
          <a:xfrm>
            <a:off x="945573" y="2597405"/>
            <a:ext cx="3750998" cy="454355"/>
          </a:xfrm>
          <a:prstGeom prst="rect">
            <a:avLst/>
          </a:prstGeom>
        </p:spPr>
        <p:txBody>
          <a:bodyPr wrap="square" lIns="0" tIns="0" rIns="0" bIns="0" rtlCol="0" anchor="t">
            <a:spAutoFit/>
          </a:bodyPr>
          <a:lstStyle/>
          <a:p>
            <a:pPr algn="ctr">
              <a:lnSpc>
                <a:spcPts val="3759"/>
              </a:lnSpc>
              <a:spcBef>
                <a:spcPct val="0"/>
              </a:spcBef>
            </a:pPr>
            <a:r>
              <a:rPr lang="en-US" sz="2685" dirty="0">
                <a:solidFill>
                  <a:srgbClr val="145DA0"/>
                </a:solidFill>
                <a:latin typeface="Open Sans Extra Bold"/>
                <a:ea typeface="Open Sans Extra Bold"/>
                <a:cs typeface="Open Sans Extra Bold"/>
                <a:sym typeface="Open Sans Extra Bold"/>
              </a:rPr>
              <a:t>CAMPUS ROUTER</a:t>
            </a:r>
          </a:p>
        </p:txBody>
      </p:sp>
      <p:sp>
        <p:nvSpPr>
          <p:cNvPr id="19" name="TextBox 19"/>
          <p:cNvSpPr txBox="1"/>
          <p:nvPr/>
        </p:nvSpPr>
        <p:spPr>
          <a:xfrm>
            <a:off x="9462734" y="2633735"/>
            <a:ext cx="7086599" cy="6445354"/>
          </a:xfrm>
          <a:prstGeom prst="rect">
            <a:avLst/>
          </a:prstGeom>
        </p:spPr>
        <p:txBody>
          <a:bodyPr wrap="square" lIns="0" tIns="0" rIns="0" bIns="0" rtlCol="0" anchor="t">
            <a:spAutoFit/>
          </a:bodyPr>
          <a:lstStyle/>
          <a:p>
            <a:pPr>
              <a:lnSpc>
                <a:spcPts val="2763"/>
              </a:lnSpc>
            </a:pPr>
            <a:r>
              <a:rPr lang="en-US" sz="2000" u="none" strike="noStrike" spc="-39" dirty="0">
                <a:solidFill>
                  <a:srgbClr val="145DA0"/>
                </a:solidFill>
                <a:latin typeface="Poppins"/>
                <a:ea typeface="Poppins"/>
                <a:cs typeface="Poppins"/>
                <a:sym typeface="Poppins"/>
              </a:rPr>
              <a:t>%LINK-5-CHANGED: Interface Serial0/1/0, changed state to down</a:t>
            </a:r>
          </a:p>
          <a:p>
            <a:pPr>
              <a:lnSpc>
                <a:spcPts val="2763"/>
              </a:lnSpc>
            </a:pPr>
            <a:r>
              <a:rPr lang="en-US" sz="2000" u="none" strike="noStrike" spc="-39" dirty="0">
                <a:solidFill>
                  <a:srgbClr val="145DA0"/>
                </a:solidFill>
                <a:latin typeface="Poppins"/>
                <a:ea typeface="Poppins"/>
                <a:cs typeface="Poppins"/>
                <a:sym typeface="Poppins"/>
              </a:rPr>
              <a:t>Router(config-if)#do wr</a:t>
            </a:r>
          </a:p>
          <a:p>
            <a:pPr>
              <a:lnSpc>
                <a:spcPts val="2763"/>
              </a:lnSpc>
            </a:pPr>
            <a:r>
              <a:rPr lang="en-US" sz="2000" u="none" strike="noStrike" spc="-39" dirty="0">
                <a:solidFill>
                  <a:srgbClr val="145DA0"/>
                </a:solidFill>
                <a:latin typeface="Poppins"/>
                <a:ea typeface="Poppins"/>
                <a:cs typeface="Poppins"/>
                <a:sym typeface="Poppins"/>
              </a:rPr>
              <a:t>Building configuration...</a:t>
            </a:r>
          </a:p>
          <a:p>
            <a:pPr>
              <a:lnSpc>
                <a:spcPts val="2763"/>
              </a:lnSpc>
            </a:pPr>
            <a:r>
              <a:rPr lang="en-US" sz="2000" u="none" strike="noStrike" spc="-39" dirty="0">
                <a:solidFill>
                  <a:srgbClr val="145DA0"/>
                </a:solidFill>
                <a:latin typeface="Poppins"/>
                <a:ea typeface="Poppins"/>
                <a:cs typeface="Poppins"/>
                <a:sym typeface="Poppins"/>
              </a:rPr>
              <a:t>[OK]</a:t>
            </a:r>
          </a:p>
          <a:p>
            <a:pPr>
              <a:lnSpc>
                <a:spcPts val="2763"/>
              </a:lnSpc>
            </a:pPr>
            <a:endParaRPr lang="en-US" sz="2000" u="none" strike="noStrike" spc="-39" dirty="0">
              <a:solidFill>
                <a:srgbClr val="145DA0"/>
              </a:solidFill>
              <a:latin typeface="Poppins"/>
              <a:ea typeface="Poppins"/>
              <a:cs typeface="Poppins"/>
              <a:sym typeface="Poppins"/>
            </a:endParaRPr>
          </a:p>
          <a:p>
            <a:pPr>
              <a:lnSpc>
                <a:spcPts val="2763"/>
              </a:lnSpc>
            </a:pPr>
            <a:r>
              <a:rPr lang="en-US" sz="2000" u="none" strike="noStrike" spc="-39" dirty="0">
                <a:solidFill>
                  <a:srgbClr val="145DA0"/>
                </a:solidFill>
                <a:latin typeface="Poppins"/>
                <a:ea typeface="Poppins"/>
                <a:cs typeface="Poppins"/>
                <a:sym typeface="Poppins"/>
              </a:rPr>
              <a:t>Router(config-if)#in se0/1/0</a:t>
            </a:r>
          </a:p>
          <a:p>
            <a:pPr>
              <a:lnSpc>
                <a:spcPts val="2763"/>
              </a:lnSpc>
            </a:pPr>
            <a:r>
              <a:rPr lang="en-US" sz="2000" u="none" strike="noStrike" spc="-39" dirty="0">
                <a:solidFill>
                  <a:srgbClr val="145DA0"/>
                </a:solidFill>
                <a:latin typeface="Poppins"/>
                <a:ea typeface="Poppins"/>
                <a:cs typeface="Poppins"/>
                <a:sym typeface="Poppins"/>
              </a:rPr>
              <a:t>Router(config-if)#clock rate 64000</a:t>
            </a:r>
          </a:p>
          <a:p>
            <a:pPr>
              <a:lnSpc>
                <a:spcPts val="2763"/>
              </a:lnSpc>
            </a:pPr>
            <a:r>
              <a:rPr lang="en-US" sz="2000" u="none" strike="noStrike" spc="-39" dirty="0">
                <a:solidFill>
                  <a:srgbClr val="145DA0"/>
                </a:solidFill>
                <a:latin typeface="Poppins"/>
                <a:ea typeface="Poppins"/>
                <a:cs typeface="Poppins"/>
                <a:sym typeface="Poppins"/>
              </a:rPr>
              <a:t>Router(config-if)#do </a:t>
            </a:r>
            <a:r>
              <a:rPr lang="en-US" sz="2000" u="none" strike="noStrike" spc="-39" dirty="0" err="1">
                <a:solidFill>
                  <a:srgbClr val="145DA0"/>
                </a:solidFill>
                <a:latin typeface="Poppins"/>
                <a:ea typeface="Poppins"/>
                <a:cs typeface="Poppins"/>
                <a:sym typeface="Poppins"/>
              </a:rPr>
              <a:t>wr</a:t>
            </a:r>
            <a:endParaRPr lang="en-US" sz="2000" u="none" strike="noStrike" spc="-39" dirty="0">
              <a:solidFill>
                <a:srgbClr val="145DA0"/>
              </a:solidFill>
              <a:latin typeface="Poppins"/>
              <a:ea typeface="Poppins"/>
              <a:cs typeface="Poppins"/>
              <a:sym typeface="Poppins"/>
            </a:endParaRPr>
          </a:p>
          <a:p>
            <a:pPr>
              <a:lnSpc>
                <a:spcPts val="2763"/>
              </a:lnSpc>
            </a:pPr>
            <a:r>
              <a:rPr lang="en-US" sz="2000" u="none" strike="noStrike" spc="-39" dirty="0">
                <a:solidFill>
                  <a:srgbClr val="145DA0"/>
                </a:solidFill>
                <a:latin typeface="Poppins"/>
                <a:ea typeface="Poppins"/>
                <a:cs typeface="Poppins"/>
                <a:sym typeface="Poppins"/>
              </a:rPr>
              <a:t>Building configuration...</a:t>
            </a:r>
          </a:p>
          <a:p>
            <a:pPr>
              <a:lnSpc>
                <a:spcPts val="2763"/>
              </a:lnSpc>
            </a:pPr>
            <a:r>
              <a:rPr lang="en-US" sz="2000" u="none" strike="noStrike" spc="-39" dirty="0">
                <a:solidFill>
                  <a:srgbClr val="145DA0"/>
                </a:solidFill>
                <a:latin typeface="Poppins"/>
                <a:ea typeface="Poppins"/>
                <a:cs typeface="Poppins"/>
                <a:sym typeface="Poppins"/>
              </a:rPr>
              <a:t>[OK]</a:t>
            </a:r>
          </a:p>
          <a:p>
            <a:pPr>
              <a:lnSpc>
                <a:spcPts val="2763"/>
              </a:lnSpc>
            </a:pPr>
            <a:endParaRPr lang="en-US" sz="2000" spc="-39" dirty="0">
              <a:solidFill>
                <a:srgbClr val="145DA0"/>
              </a:solidFill>
              <a:latin typeface="Poppins"/>
              <a:ea typeface="Poppins"/>
              <a:cs typeface="Poppins"/>
              <a:sym typeface="Poppins"/>
            </a:endParaRPr>
          </a:p>
          <a:p>
            <a:pPr>
              <a:lnSpc>
                <a:spcPts val="2763"/>
              </a:lnSpc>
            </a:pPr>
            <a:r>
              <a:rPr lang="en-US" sz="2000" u="none" strike="noStrike" spc="-39" dirty="0">
                <a:solidFill>
                  <a:srgbClr val="145DA0"/>
                </a:solidFill>
                <a:latin typeface="Poppins"/>
                <a:ea typeface="Poppins"/>
                <a:cs typeface="Poppins"/>
                <a:sym typeface="Poppins"/>
              </a:rPr>
              <a:t>Router&gt;</a:t>
            </a:r>
            <a:r>
              <a:rPr lang="en-US" sz="2000" u="none" strike="noStrike" spc="-39" dirty="0" err="1">
                <a:solidFill>
                  <a:srgbClr val="145DA0"/>
                </a:solidFill>
                <a:latin typeface="Poppins"/>
                <a:ea typeface="Poppins"/>
                <a:cs typeface="Poppins"/>
                <a:sym typeface="Poppins"/>
              </a:rPr>
              <a:t>en</a:t>
            </a:r>
            <a:endParaRPr lang="en-US" sz="2000" u="none" strike="noStrike" spc="-39" dirty="0">
              <a:solidFill>
                <a:srgbClr val="145DA0"/>
              </a:solidFill>
              <a:latin typeface="Poppins"/>
              <a:ea typeface="Poppins"/>
              <a:cs typeface="Poppins"/>
              <a:sym typeface="Poppins"/>
            </a:endParaRPr>
          </a:p>
          <a:p>
            <a:pPr>
              <a:lnSpc>
                <a:spcPts val="2763"/>
              </a:lnSpc>
            </a:pPr>
            <a:r>
              <a:rPr lang="en-US" sz="2000" u="none" strike="noStrike" spc="-39" dirty="0" err="1">
                <a:solidFill>
                  <a:srgbClr val="145DA0"/>
                </a:solidFill>
                <a:latin typeface="Poppins"/>
                <a:ea typeface="Poppins"/>
                <a:cs typeface="Poppins"/>
                <a:sym typeface="Poppins"/>
              </a:rPr>
              <a:t>Router#conf</a:t>
            </a:r>
            <a:r>
              <a:rPr lang="en-US" sz="2000" u="none" strike="noStrike" spc="-39" dirty="0">
                <a:solidFill>
                  <a:srgbClr val="145DA0"/>
                </a:solidFill>
                <a:latin typeface="Poppins"/>
                <a:ea typeface="Poppins"/>
                <a:cs typeface="Poppins"/>
                <a:sym typeface="Poppins"/>
              </a:rPr>
              <a:t> t</a:t>
            </a:r>
          </a:p>
          <a:p>
            <a:pPr>
              <a:lnSpc>
                <a:spcPts val="2763"/>
              </a:lnSpc>
            </a:pPr>
            <a:r>
              <a:rPr lang="en-US" sz="2000" u="none" strike="noStrike" spc="-39" dirty="0">
                <a:solidFill>
                  <a:srgbClr val="145DA0"/>
                </a:solidFill>
                <a:latin typeface="Poppins"/>
                <a:ea typeface="Poppins"/>
                <a:cs typeface="Poppins"/>
                <a:sym typeface="Poppins"/>
              </a:rPr>
              <a:t>Enter configuration commands, one per line.  End with CNTL/Z.</a:t>
            </a:r>
          </a:p>
          <a:p>
            <a:pPr>
              <a:lnSpc>
                <a:spcPts val="2763"/>
              </a:lnSpc>
            </a:pPr>
            <a:r>
              <a:rPr lang="en-US" sz="2000" u="none" strike="noStrike" spc="-39" dirty="0">
                <a:solidFill>
                  <a:srgbClr val="145DA0"/>
                </a:solidFill>
                <a:latin typeface="Poppins"/>
                <a:ea typeface="Poppins"/>
                <a:cs typeface="Poppins"/>
                <a:sym typeface="Poppins"/>
              </a:rPr>
              <a:t>Router(config)#int se0/1/0</a:t>
            </a:r>
          </a:p>
          <a:p>
            <a:pPr>
              <a:lnSpc>
                <a:spcPts val="2763"/>
              </a:lnSpc>
            </a:pPr>
            <a:r>
              <a:rPr lang="en-US" sz="2000" u="none" strike="noStrike" spc="-39" dirty="0">
                <a:solidFill>
                  <a:srgbClr val="145DA0"/>
                </a:solidFill>
                <a:latin typeface="Poppins"/>
                <a:ea typeface="Poppins"/>
                <a:cs typeface="Poppins"/>
                <a:sym typeface="Poppins"/>
              </a:rPr>
              <a:t>Router(config-if)#ip address 10.10.10.1 255.255.255.252</a:t>
            </a:r>
          </a:p>
        </p:txBody>
      </p:sp>
      <p:grpSp>
        <p:nvGrpSpPr>
          <p:cNvPr id="22" name="Group 11">
            <a:extLst>
              <a:ext uri="{FF2B5EF4-FFF2-40B4-BE49-F238E27FC236}">
                <a16:creationId xmlns:a16="http://schemas.microsoft.com/office/drawing/2014/main" id="{835E84CB-F98A-BC4F-FF62-A6C44D769B47}"/>
              </a:ext>
            </a:extLst>
          </p:cNvPr>
          <p:cNvGrpSpPr/>
          <p:nvPr/>
        </p:nvGrpSpPr>
        <p:grpSpPr>
          <a:xfrm>
            <a:off x="-2346523" y="-2346523"/>
            <a:ext cx="4693046" cy="4693046"/>
            <a:chOff x="0" y="0"/>
            <a:chExt cx="812800" cy="812800"/>
          </a:xfrm>
        </p:grpSpPr>
        <p:sp>
          <p:nvSpPr>
            <p:cNvPr id="23" name="Freeform 12">
              <a:extLst>
                <a:ext uri="{FF2B5EF4-FFF2-40B4-BE49-F238E27FC236}">
                  <a16:creationId xmlns:a16="http://schemas.microsoft.com/office/drawing/2014/main" id="{C3466C65-DB92-F795-5325-1FEBF9ADE512}"/>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txBody>
            <a:bodyPr/>
            <a:lstStyle/>
            <a:p>
              <a:endParaRPr lang="en-US"/>
            </a:p>
          </p:txBody>
        </p:sp>
        <p:sp>
          <p:nvSpPr>
            <p:cNvPr id="24" name="TextBox 13">
              <a:extLst>
                <a:ext uri="{FF2B5EF4-FFF2-40B4-BE49-F238E27FC236}">
                  <a16:creationId xmlns:a16="http://schemas.microsoft.com/office/drawing/2014/main" id="{E159F1DE-283F-5789-0E68-92CD9307FB0C}"/>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25" name="AutoShape 15">
            <a:extLst>
              <a:ext uri="{FF2B5EF4-FFF2-40B4-BE49-F238E27FC236}">
                <a16:creationId xmlns:a16="http://schemas.microsoft.com/office/drawing/2014/main" id="{09A23616-3042-7615-970C-603188B7E763}"/>
              </a:ext>
            </a:extLst>
          </p:cNvPr>
          <p:cNvSpPr/>
          <p:nvPr/>
        </p:nvSpPr>
        <p:spPr>
          <a:xfrm>
            <a:off x="8991600" y="3390899"/>
            <a:ext cx="0" cy="4410340"/>
          </a:xfrm>
          <a:prstGeom prst="line">
            <a:avLst/>
          </a:prstGeom>
          <a:ln>
            <a:headEnd type="none" w="sm" len="sm"/>
            <a:tailEnd type="none" w="sm" len="sm"/>
          </a:ln>
        </p:spPr>
        <p:style>
          <a:lnRef idx="1">
            <a:schemeClr val="accent1"/>
          </a:lnRef>
          <a:fillRef idx="0">
            <a:schemeClr val="accent1"/>
          </a:fillRef>
          <a:effectRef idx="0">
            <a:schemeClr val="accent1"/>
          </a:effectRef>
          <a:fontRef idx="minor">
            <a:schemeClr val="tx1"/>
          </a:fontRef>
        </p:style>
        <p:txBody>
          <a:bodyPr/>
          <a:lstStyle/>
          <a:p>
            <a:endParaRPr lang="en-US"/>
          </a:p>
        </p:txBody>
      </p:sp>
      <p:sp>
        <p:nvSpPr>
          <p:cNvPr id="2" name="Slide Number Placeholder 1">
            <a:extLst>
              <a:ext uri="{FF2B5EF4-FFF2-40B4-BE49-F238E27FC236}">
                <a16:creationId xmlns:a16="http://schemas.microsoft.com/office/drawing/2014/main" id="{6E7923D4-8BC0-539C-443D-3DEDCDC05450}"/>
              </a:ext>
            </a:extLst>
          </p:cNvPr>
          <p:cNvSpPr>
            <a:spLocks noGrp="1"/>
          </p:cNvSpPr>
          <p:nvPr>
            <p:ph type="sldNum" sz="quarter" idx="12"/>
          </p:nvPr>
        </p:nvSpPr>
        <p:spPr/>
        <p:txBody>
          <a:bodyPr/>
          <a:lstStyle/>
          <a:p>
            <a:fld id="{B6F15528-21DE-4FAA-801E-634DDDAF4B2B}" type="slidenum">
              <a:rPr lang="en-US" smtClean="0">
                <a:solidFill>
                  <a:schemeClr val="bg1"/>
                </a:solidFill>
              </a:rPr>
              <a:pPr/>
              <a:t>13</a:t>
            </a:fld>
            <a:endParaRPr lang="en-US" dirty="0">
              <a:solidFill>
                <a:schemeClr val="bg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grpSp>
        <p:nvGrpSpPr>
          <p:cNvPr id="3" name="Group 3"/>
          <p:cNvGrpSpPr/>
          <p:nvPr/>
        </p:nvGrpSpPr>
        <p:grpSpPr>
          <a:xfrm>
            <a:off x="952500" y="2090051"/>
            <a:ext cx="16383000" cy="7579068"/>
            <a:chOff x="0" y="-72535"/>
            <a:chExt cx="3841588" cy="1412823"/>
          </a:xfrm>
        </p:grpSpPr>
        <p:sp>
          <p:nvSpPr>
            <p:cNvPr id="4" name="Freeform 4"/>
            <p:cNvSpPr/>
            <p:nvPr/>
          </p:nvSpPr>
          <p:spPr>
            <a:xfrm>
              <a:off x="0" y="-72535"/>
              <a:ext cx="3841588" cy="1340288"/>
            </a:xfrm>
            <a:custGeom>
              <a:avLst/>
              <a:gdLst/>
              <a:ahLst/>
              <a:cxnLst/>
              <a:rect l="l" t="t" r="r" b="b"/>
              <a:pathLst>
                <a:path w="3841588" h="1340288">
                  <a:moveTo>
                    <a:pt x="9023" y="0"/>
                  </a:moveTo>
                  <a:lnTo>
                    <a:pt x="3832565" y="0"/>
                  </a:lnTo>
                  <a:cubicBezTo>
                    <a:pt x="3837548" y="0"/>
                    <a:pt x="3841588" y="4040"/>
                    <a:pt x="3841588" y="9023"/>
                  </a:cubicBezTo>
                  <a:lnTo>
                    <a:pt x="3841588" y="1331265"/>
                  </a:lnTo>
                  <a:cubicBezTo>
                    <a:pt x="3841588" y="1336248"/>
                    <a:pt x="3837548" y="1340288"/>
                    <a:pt x="3832565" y="1340288"/>
                  </a:cubicBezTo>
                  <a:lnTo>
                    <a:pt x="9023" y="1340288"/>
                  </a:lnTo>
                  <a:cubicBezTo>
                    <a:pt x="4040" y="1340288"/>
                    <a:pt x="0" y="1336248"/>
                    <a:pt x="0" y="1331265"/>
                  </a:cubicBezTo>
                  <a:lnTo>
                    <a:pt x="0" y="9023"/>
                  </a:lnTo>
                  <a:cubicBezTo>
                    <a:pt x="0" y="4040"/>
                    <a:pt x="4040" y="0"/>
                    <a:pt x="9023" y="0"/>
                  </a:cubicBezTo>
                  <a:close/>
                </a:path>
              </a:pathLst>
            </a:custGeom>
            <a:solidFill>
              <a:srgbClr val="FDFDFD"/>
            </a:solidFill>
          </p:spPr>
          <p:txBody>
            <a:bodyPr/>
            <a:lstStyle/>
            <a:p>
              <a:endParaRPr lang="en-US"/>
            </a:p>
          </p:txBody>
        </p:sp>
        <p:sp>
          <p:nvSpPr>
            <p:cNvPr id="5" name="TextBox 5"/>
            <p:cNvSpPr txBox="1"/>
            <p:nvPr/>
          </p:nvSpPr>
          <p:spPr>
            <a:xfrm>
              <a:off x="0" y="-38100"/>
              <a:ext cx="3841588" cy="1378388"/>
            </a:xfrm>
            <a:prstGeom prst="rect">
              <a:avLst/>
            </a:prstGeom>
          </p:spPr>
          <p:txBody>
            <a:bodyPr lIns="50800" tIns="50800" rIns="50800" bIns="50800" rtlCol="0" anchor="ctr"/>
            <a:lstStyle/>
            <a:p>
              <a:pPr algn="ctr">
                <a:lnSpc>
                  <a:spcPts val="2659"/>
                </a:lnSpc>
              </a:pPr>
              <a:endParaRPr/>
            </a:p>
          </p:txBody>
        </p:sp>
      </p:grpSp>
      <p:sp>
        <p:nvSpPr>
          <p:cNvPr id="6" name="TextBox 6"/>
          <p:cNvSpPr txBox="1"/>
          <p:nvPr/>
        </p:nvSpPr>
        <p:spPr>
          <a:xfrm>
            <a:off x="942109" y="728208"/>
            <a:ext cx="10464380" cy="1043812"/>
          </a:xfrm>
          <a:prstGeom prst="rect">
            <a:avLst/>
          </a:prstGeom>
        </p:spPr>
        <p:txBody>
          <a:bodyPr wrap="square" lIns="0" tIns="0" rIns="0" bIns="0" rtlCol="0" anchor="t">
            <a:spAutoFit/>
          </a:bodyPr>
          <a:lstStyle/>
          <a:p>
            <a:pPr algn="l">
              <a:lnSpc>
                <a:spcPts val="9247"/>
              </a:lnSpc>
              <a:spcBef>
                <a:spcPct val="0"/>
              </a:spcBef>
            </a:pPr>
            <a:r>
              <a:rPr lang="en-US" sz="4400" dirty="0">
                <a:solidFill>
                  <a:srgbClr val="FDFDFD"/>
                </a:solidFill>
                <a:latin typeface="Open Sans Extra Bold"/>
                <a:ea typeface="Open Sans Extra Bold"/>
                <a:cs typeface="Open Sans Extra Bold"/>
                <a:sym typeface="Open Sans Extra Bold"/>
              </a:rPr>
              <a:t>Initial configuration scripts for : </a:t>
            </a:r>
          </a:p>
        </p:txBody>
      </p:sp>
      <p:grpSp>
        <p:nvGrpSpPr>
          <p:cNvPr id="11" name="Group 11"/>
          <p:cNvGrpSpPr/>
          <p:nvPr/>
        </p:nvGrpSpPr>
        <p:grpSpPr>
          <a:xfrm>
            <a:off x="15573718" y="7940477"/>
            <a:ext cx="4693046" cy="4693046"/>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txBody>
            <a:bodyPr/>
            <a:lstStyle/>
            <a:p>
              <a:endParaRPr lang="en-US"/>
            </a:p>
          </p:txBody>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16" name="TextBox 16"/>
          <p:cNvSpPr txBox="1"/>
          <p:nvPr/>
        </p:nvSpPr>
        <p:spPr>
          <a:xfrm>
            <a:off x="668300" y="2465647"/>
            <a:ext cx="2476500" cy="454355"/>
          </a:xfrm>
          <a:prstGeom prst="rect">
            <a:avLst/>
          </a:prstGeom>
        </p:spPr>
        <p:txBody>
          <a:bodyPr wrap="square" lIns="0" tIns="0" rIns="0" bIns="0" rtlCol="0" anchor="t">
            <a:spAutoFit/>
          </a:bodyPr>
          <a:lstStyle/>
          <a:p>
            <a:pPr algn="ctr">
              <a:lnSpc>
                <a:spcPts val="3759"/>
              </a:lnSpc>
              <a:spcBef>
                <a:spcPct val="0"/>
              </a:spcBef>
            </a:pPr>
            <a:r>
              <a:rPr lang="en-US" sz="2685" dirty="0">
                <a:solidFill>
                  <a:srgbClr val="145DA0"/>
                </a:solidFill>
                <a:latin typeface="Open Sans Extra Bold"/>
                <a:ea typeface="Open Sans Extra Bold"/>
                <a:cs typeface="Open Sans Extra Bold"/>
                <a:sym typeface="Open Sans Extra Bold"/>
              </a:rPr>
              <a:t>CLOUD</a:t>
            </a:r>
          </a:p>
        </p:txBody>
      </p:sp>
      <p:grpSp>
        <p:nvGrpSpPr>
          <p:cNvPr id="22" name="Group 11">
            <a:extLst>
              <a:ext uri="{FF2B5EF4-FFF2-40B4-BE49-F238E27FC236}">
                <a16:creationId xmlns:a16="http://schemas.microsoft.com/office/drawing/2014/main" id="{835E84CB-F98A-BC4F-FF62-A6C44D769B47}"/>
              </a:ext>
            </a:extLst>
          </p:cNvPr>
          <p:cNvGrpSpPr/>
          <p:nvPr/>
        </p:nvGrpSpPr>
        <p:grpSpPr>
          <a:xfrm>
            <a:off x="-2346523" y="-2346523"/>
            <a:ext cx="4693046" cy="4693046"/>
            <a:chOff x="0" y="0"/>
            <a:chExt cx="812800" cy="812800"/>
          </a:xfrm>
        </p:grpSpPr>
        <p:sp>
          <p:nvSpPr>
            <p:cNvPr id="23" name="Freeform 12">
              <a:extLst>
                <a:ext uri="{FF2B5EF4-FFF2-40B4-BE49-F238E27FC236}">
                  <a16:creationId xmlns:a16="http://schemas.microsoft.com/office/drawing/2014/main" id="{C3466C65-DB92-F795-5325-1FEBF9ADE512}"/>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txBody>
            <a:bodyPr/>
            <a:lstStyle/>
            <a:p>
              <a:endParaRPr lang="en-US"/>
            </a:p>
          </p:txBody>
        </p:sp>
        <p:sp>
          <p:nvSpPr>
            <p:cNvPr id="24" name="TextBox 13">
              <a:extLst>
                <a:ext uri="{FF2B5EF4-FFF2-40B4-BE49-F238E27FC236}">
                  <a16:creationId xmlns:a16="http://schemas.microsoft.com/office/drawing/2014/main" id="{E159F1DE-283F-5789-0E68-92CD9307FB0C}"/>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25" name="AutoShape 15">
            <a:extLst>
              <a:ext uri="{FF2B5EF4-FFF2-40B4-BE49-F238E27FC236}">
                <a16:creationId xmlns:a16="http://schemas.microsoft.com/office/drawing/2014/main" id="{09A23616-3042-7615-970C-603188B7E763}"/>
              </a:ext>
            </a:extLst>
          </p:cNvPr>
          <p:cNvSpPr/>
          <p:nvPr/>
        </p:nvSpPr>
        <p:spPr>
          <a:xfrm>
            <a:off x="6096000" y="3786609"/>
            <a:ext cx="0" cy="4410340"/>
          </a:xfrm>
          <a:prstGeom prst="line">
            <a:avLst/>
          </a:prstGeom>
          <a:ln>
            <a:headEnd type="none" w="sm" len="sm"/>
            <a:tailEnd type="none" w="sm" len="sm"/>
          </a:ln>
        </p:spPr>
        <p:style>
          <a:lnRef idx="1">
            <a:schemeClr val="accent1"/>
          </a:lnRef>
          <a:fillRef idx="0">
            <a:schemeClr val="accent1"/>
          </a:fillRef>
          <a:effectRef idx="0">
            <a:schemeClr val="accent1"/>
          </a:effectRef>
          <a:fontRef idx="minor">
            <a:schemeClr val="tx1"/>
          </a:fontRef>
        </p:style>
        <p:txBody>
          <a:bodyPr/>
          <a:lstStyle/>
          <a:p>
            <a:endParaRPr lang="en-US" dirty="0"/>
          </a:p>
        </p:txBody>
      </p:sp>
      <p:sp>
        <p:nvSpPr>
          <p:cNvPr id="7" name="TextBox 19">
            <a:extLst>
              <a:ext uri="{FF2B5EF4-FFF2-40B4-BE49-F238E27FC236}">
                <a16:creationId xmlns:a16="http://schemas.microsoft.com/office/drawing/2014/main" id="{B198D269-E991-5DF2-834E-A476BA8363A2}"/>
              </a:ext>
            </a:extLst>
          </p:cNvPr>
          <p:cNvSpPr txBox="1"/>
          <p:nvPr/>
        </p:nvSpPr>
        <p:spPr>
          <a:xfrm>
            <a:off x="1633802" y="3110872"/>
            <a:ext cx="4233595" cy="5727209"/>
          </a:xfrm>
          <a:prstGeom prst="rect">
            <a:avLst/>
          </a:prstGeom>
        </p:spPr>
        <p:txBody>
          <a:bodyPr wrap="square" lIns="0" tIns="0" rIns="0" bIns="0" rtlCol="0" anchor="t">
            <a:spAutoFit/>
          </a:bodyPr>
          <a:lstStyle/>
          <a:p>
            <a:pPr>
              <a:lnSpc>
                <a:spcPts val="2763"/>
              </a:lnSpc>
            </a:pPr>
            <a:r>
              <a:rPr lang="en-US" sz="2000" u="none" strike="noStrike" spc="-39" dirty="0">
                <a:solidFill>
                  <a:srgbClr val="145DA0"/>
                </a:solidFill>
                <a:latin typeface="Poppins"/>
                <a:ea typeface="Poppins"/>
                <a:cs typeface="Poppins"/>
                <a:sym typeface="Poppins"/>
              </a:rPr>
              <a:t>Router&gt;EN</a:t>
            </a:r>
          </a:p>
          <a:p>
            <a:pPr>
              <a:lnSpc>
                <a:spcPts val="2763"/>
              </a:lnSpc>
            </a:pPr>
            <a:r>
              <a:rPr lang="en-US" sz="2000" u="none" strike="noStrike" spc="-39" dirty="0" err="1">
                <a:solidFill>
                  <a:srgbClr val="145DA0"/>
                </a:solidFill>
                <a:latin typeface="Poppins"/>
                <a:ea typeface="Poppins"/>
                <a:cs typeface="Poppins"/>
                <a:sym typeface="Poppins"/>
              </a:rPr>
              <a:t>Router#CONF</a:t>
            </a:r>
            <a:r>
              <a:rPr lang="en-US" sz="2000" u="none" strike="noStrike" spc="-39" dirty="0">
                <a:solidFill>
                  <a:srgbClr val="145DA0"/>
                </a:solidFill>
                <a:latin typeface="Poppins"/>
                <a:ea typeface="Poppins"/>
                <a:cs typeface="Poppins"/>
                <a:sym typeface="Poppins"/>
              </a:rPr>
              <a:t> T</a:t>
            </a:r>
          </a:p>
          <a:p>
            <a:pPr>
              <a:lnSpc>
                <a:spcPts val="2763"/>
              </a:lnSpc>
            </a:pPr>
            <a:r>
              <a:rPr lang="en-US" sz="2000" u="none" strike="noStrike" spc="-39" dirty="0">
                <a:solidFill>
                  <a:srgbClr val="145DA0"/>
                </a:solidFill>
                <a:latin typeface="Poppins"/>
                <a:ea typeface="Poppins"/>
                <a:cs typeface="Poppins"/>
                <a:sym typeface="Poppins"/>
              </a:rPr>
              <a:t>Enter configuration commands, one per line.  End with CNTL/Z.</a:t>
            </a:r>
          </a:p>
          <a:p>
            <a:pPr>
              <a:lnSpc>
                <a:spcPts val="2763"/>
              </a:lnSpc>
            </a:pPr>
            <a:r>
              <a:rPr lang="en-US" sz="2000" u="none" strike="noStrike" spc="-39" dirty="0">
                <a:solidFill>
                  <a:srgbClr val="145DA0"/>
                </a:solidFill>
                <a:latin typeface="Poppins"/>
                <a:ea typeface="Poppins"/>
                <a:cs typeface="Poppins"/>
                <a:sym typeface="Poppins"/>
              </a:rPr>
              <a:t>Router(config)#INT gig0/0</a:t>
            </a:r>
          </a:p>
          <a:p>
            <a:pPr>
              <a:lnSpc>
                <a:spcPts val="2763"/>
              </a:lnSpc>
            </a:pPr>
            <a:r>
              <a:rPr lang="en-US" sz="2000" u="none" strike="noStrike" spc="-39" dirty="0">
                <a:solidFill>
                  <a:srgbClr val="145DA0"/>
                </a:solidFill>
                <a:latin typeface="Poppins"/>
                <a:ea typeface="Poppins"/>
                <a:cs typeface="Poppins"/>
                <a:sym typeface="Poppins"/>
              </a:rPr>
              <a:t>Router(config-if)#no </a:t>
            </a:r>
            <a:r>
              <a:rPr lang="en-US" sz="2000" u="none" strike="noStrike" spc="-39" dirty="0" err="1">
                <a:solidFill>
                  <a:srgbClr val="145DA0"/>
                </a:solidFill>
                <a:latin typeface="Poppins"/>
                <a:ea typeface="Poppins"/>
                <a:cs typeface="Poppins"/>
                <a:sym typeface="Poppins"/>
              </a:rPr>
              <a:t>sh</a:t>
            </a:r>
            <a:endParaRPr lang="en-US" sz="2000" u="none" strike="noStrike" spc="-39" dirty="0">
              <a:solidFill>
                <a:srgbClr val="145DA0"/>
              </a:solidFill>
              <a:latin typeface="Poppins"/>
              <a:ea typeface="Poppins"/>
              <a:cs typeface="Poppins"/>
              <a:sym typeface="Poppins"/>
            </a:endParaRPr>
          </a:p>
          <a:p>
            <a:pPr>
              <a:lnSpc>
                <a:spcPts val="2763"/>
              </a:lnSpc>
            </a:pPr>
            <a:endParaRPr lang="en-US" sz="2000" u="none" strike="noStrike" spc="-39" dirty="0">
              <a:solidFill>
                <a:srgbClr val="145DA0"/>
              </a:solidFill>
              <a:latin typeface="Poppins"/>
              <a:ea typeface="Poppins"/>
              <a:cs typeface="Poppins"/>
              <a:sym typeface="Poppins"/>
            </a:endParaRPr>
          </a:p>
          <a:p>
            <a:pPr>
              <a:lnSpc>
                <a:spcPts val="2763"/>
              </a:lnSpc>
            </a:pPr>
            <a:r>
              <a:rPr lang="en-US" sz="2000" u="none" strike="noStrike" spc="-39" dirty="0">
                <a:solidFill>
                  <a:srgbClr val="145DA0"/>
                </a:solidFill>
                <a:latin typeface="Poppins"/>
                <a:ea typeface="Poppins"/>
                <a:cs typeface="Poppins"/>
                <a:sym typeface="Poppins"/>
              </a:rPr>
              <a:t>Router(config-if)#</a:t>
            </a:r>
          </a:p>
          <a:p>
            <a:pPr>
              <a:lnSpc>
                <a:spcPts val="2763"/>
              </a:lnSpc>
            </a:pPr>
            <a:r>
              <a:rPr lang="en-US" sz="2000" u="none" strike="noStrike" spc="-39" dirty="0">
                <a:solidFill>
                  <a:srgbClr val="145DA0"/>
                </a:solidFill>
                <a:latin typeface="Poppins"/>
                <a:ea typeface="Poppins"/>
                <a:cs typeface="Poppins"/>
                <a:sym typeface="Poppins"/>
              </a:rPr>
              <a:t>%LINK-5-CHANGED: Interface GigabitEthernet0/0, changed state to up</a:t>
            </a:r>
          </a:p>
          <a:p>
            <a:pPr>
              <a:lnSpc>
                <a:spcPts val="2763"/>
              </a:lnSpc>
            </a:pPr>
            <a:endParaRPr lang="en-US" sz="2000" u="none" strike="noStrike" spc="-39" dirty="0">
              <a:solidFill>
                <a:srgbClr val="145DA0"/>
              </a:solidFill>
              <a:latin typeface="Poppins"/>
              <a:ea typeface="Poppins"/>
              <a:cs typeface="Poppins"/>
              <a:sym typeface="Poppins"/>
            </a:endParaRPr>
          </a:p>
          <a:p>
            <a:pPr>
              <a:lnSpc>
                <a:spcPts val="2763"/>
              </a:lnSpc>
            </a:pPr>
            <a:r>
              <a:rPr lang="en-US" sz="2000" u="none" strike="noStrike" spc="-39" dirty="0">
                <a:solidFill>
                  <a:srgbClr val="145DA0"/>
                </a:solidFill>
                <a:latin typeface="Poppins"/>
                <a:ea typeface="Poppins"/>
                <a:cs typeface="Poppins"/>
                <a:sym typeface="Poppins"/>
              </a:rPr>
              <a:t>%LINEPROTO-5-UPDOWN: Line protocol on Interface GigabitEthernet0/0, changed state to up</a:t>
            </a:r>
          </a:p>
        </p:txBody>
      </p:sp>
      <p:sp>
        <p:nvSpPr>
          <p:cNvPr id="8" name="TextBox 19">
            <a:extLst>
              <a:ext uri="{FF2B5EF4-FFF2-40B4-BE49-F238E27FC236}">
                <a16:creationId xmlns:a16="http://schemas.microsoft.com/office/drawing/2014/main" id="{4660A640-2C7B-AB75-1F11-F6E6D2AB644A}"/>
              </a:ext>
            </a:extLst>
          </p:cNvPr>
          <p:cNvSpPr txBox="1"/>
          <p:nvPr/>
        </p:nvSpPr>
        <p:spPr>
          <a:xfrm>
            <a:off x="11488974" y="2727554"/>
            <a:ext cx="4962880" cy="6086282"/>
          </a:xfrm>
          <a:prstGeom prst="rect">
            <a:avLst/>
          </a:prstGeom>
        </p:spPr>
        <p:txBody>
          <a:bodyPr wrap="square" lIns="0" tIns="0" rIns="0" bIns="0" rtlCol="0" anchor="t">
            <a:spAutoFit/>
          </a:bodyPr>
          <a:lstStyle/>
          <a:p>
            <a:pPr>
              <a:lnSpc>
                <a:spcPts val="2763"/>
              </a:lnSpc>
            </a:pPr>
            <a:r>
              <a:rPr lang="en-US" sz="2000" u="none" strike="noStrike" spc="-39" dirty="0">
                <a:solidFill>
                  <a:srgbClr val="145DA0"/>
                </a:solidFill>
                <a:latin typeface="Poppins"/>
                <a:ea typeface="Poppins"/>
                <a:cs typeface="Poppins"/>
                <a:sym typeface="Poppins"/>
              </a:rPr>
              <a:t>Router(config)#int se0/1/0</a:t>
            </a:r>
          </a:p>
          <a:p>
            <a:pPr>
              <a:lnSpc>
                <a:spcPts val="2763"/>
              </a:lnSpc>
            </a:pPr>
            <a:r>
              <a:rPr lang="en-US" sz="2000" u="none" strike="noStrike" spc="-39" dirty="0">
                <a:solidFill>
                  <a:srgbClr val="145DA0"/>
                </a:solidFill>
                <a:latin typeface="Poppins"/>
                <a:ea typeface="Poppins"/>
                <a:cs typeface="Poppins"/>
                <a:sym typeface="Poppins"/>
              </a:rPr>
              <a:t>Router(config-if)#ip address 10.10.10.2 255.255.255.252</a:t>
            </a:r>
          </a:p>
          <a:p>
            <a:pPr>
              <a:lnSpc>
                <a:spcPts val="2763"/>
              </a:lnSpc>
            </a:pPr>
            <a:r>
              <a:rPr lang="en-US" sz="2000" u="none" strike="noStrike" spc="-39" dirty="0">
                <a:solidFill>
                  <a:srgbClr val="145DA0"/>
                </a:solidFill>
                <a:latin typeface="Poppins"/>
                <a:ea typeface="Poppins"/>
                <a:cs typeface="Poppins"/>
                <a:sym typeface="Poppins"/>
              </a:rPr>
              <a:t>Router(config-if)#ex</a:t>
            </a:r>
          </a:p>
          <a:p>
            <a:pPr>
              <a:lnSpc>
                <a:spcPts val="2763"/>
              </a:lnSpc>
            </a:pPr>
            <a:r>
              <a:rPr lang="en-US" sz="2000" u="none" strike="noStrike" spc="-39" dirty="0">
                <a:solidFill>
                  <a:srgbClr val="145DA0"/>
                </a:solidFill>
                <a:latin typeface="Poppins"/>
                <a:ea typeface="Poppins"/>
                <a:cs typeface="Poppins"/>
                <a:sym typeface="Poppins"/>
              </a:rPr>
              <a:t>Router(config)#do wr</a:t>
            </a:r>
          </a:p>
          <a:p>
            <a:pPr>
              <a:lnSpc>
                <a:spcPts val="2763"/>
              </a:lnSpc>
            </a:pPr>
            <a:r>
              <a:rPr lang="en-US" sz="2000" u="none" strike="noStrike" spc="-39" dirty="0">
                <a:solidFill>
                  <a:srgbClr val="145DA0"/>
                </a:solidFill>
                <a:latin typeface="Poppins"/>
                <a:ea typeface="Poppins"/>
                <a:cs typeface="Poppins"/>
                <a:sym typeface="Poppins"/>
              </a:rPr>
              <a:t>Building configuration...</a:t>
            </a:r>
          </a:p>
          <a:p>
            <a:pPr>
              <a:lnSpc>
                <a:spcPts val="2763"/>
              </a:lnSpc>
            </a:pPr>
            <a:r>
              <a:rPr lang="en-US" sz="2000" u="none" strike="noStrike" spc="-39" dirty="0">
                <a:solidFill>
                  <a:srgbClr val="145DA0"/>
                </a:solidFill>
                <a:latin typeface="Poppins"/>
                <a:ea typeface="Poppins"/>
                <a:cs typeface="Poppins"/>
                <a:sym typeface="Poppins"/>
              </a:rPr>
              <a:t>[OK]</a:t>
            </a:r>
          </a:p>
          <a:p>
            <a:pPr>
              <a:lnSpc>
                <a:spcPts val="2763"/>
              </a:lnSpc>
            </a:pPr>
            <a:endParaRPr lang="en-US" sz="2000" u="none" strike="noStrike" spc="-39" dirty="0">
              <a:solidFill>
                <a:srgbClr val="145DA0"/>
              </a:solidFill>
              <a:latin typeface="Poppins"/>
              <a:ea typeface="Poppins"/>
              <a:cs typeface="Poppins"/>
              <a:sym typeface="Poppins"/>
            </a:endParaRPr>
          </a:p>
          <a:p>
            <a:pPr>
              <a:lnSpc>
                <a:spcPts val="2763"/>
              </a:lnSpc>
            </a:pPr>
            <a:r>
              <a:rPr lang="en-US" sz="2000" u="none" strike="noStrike" spc="-39" dirty="0">
                <a:solidFill>
                  <a:srgbClr val="145DA0"/>
                </a:solidFill>
                <a:latin typeface="Poppins"/>
                <a:ea typeface="Poppins"/>
                <a:cs typeface="Poppins"/>
                <a:sym typeface="Poppins"/>
              </a:rPr>
              <a:t>Router(config)#int gig0/0</a:t>
            </a:r>
          </a:p>
          <a:p>
            <a:pPr>
              <a:lnSpc>
                <a:spcPts val="2763"/>
              </a:lnSpc>
            </a:pPr>
            <a:r>
              <a:rPr lang="en-US" sz="2000" u="none" strike="noStrike" spc="-39" dirty="0">
                <a:solidFill>
                  <a:srgbClr val="145DA0"/>
                </a:solidFill>
                <a:latin typeface="Poppins"/>
                <a:ea typeface="Poppins"/>
                <a:cs typeface="Poppins"/>
                <a:sym typeface="Poppins"/>
              </a:rPr>
              <a:t>Router(config-if)#ip address 20.0.0.1 255.255.255.252</a:t>
            </a:r>
          </a:p>
          <a:p>
            <a:pPr>
              <a:lnSpc>
                <a:spcPts val="2763"/>
              </a:lnSpc>
            </a:pPr>
            <a:r>
              <a:rPr lang="en-US" sz="2000" u="none" strike="noStrike" spc="-39" dirty="0">
                <a:solidFill>
                  <a:srgbClr val="145DA0"/>
                </a:solidFill>
                <a:latin typeface="Poppins"/>
                <a:ea typeface="Poppins"/>
                <a:cs typeface="Poppins"/>
                <a:sym typeface="Poppins"/>
              </a:rPr>
              <a:t>Router(config-if)#ex</a:t>
            </a:r>
          </a:p>
          <a:p>
            <a:pPr>
              <a:lnSpc>
                <a:spcPts val="2763"/>
              </a:lnSpc>
            </a:pPr>
            <a:r>
              <a:rPr lang="en-US" sz="2000" u="none" strike="noStrike" spc="-39" dirty="0">
                <a:solidFill>
                  <a:srgbClr val="145DA0"/>
                </a:solidFill>
                <a:latin typeface="Poppins"/>
                <a:ea typeface="Poppins"/>
                <a:cs typeface="Poppins"/>
                <a:sym typeface="Poppins"/>
              </a:rPr>
              <a:t>Router(config)#ip route 192.168.1.0 255.255.255.0 se0/1/0</a:t>
            </a:r>
          </a:p>
          <a:p>
            <a:pPr>
              <a:lnSpc>
                <a:spcPts val="2763"/>
              </a:lnSpc>
            </a:pPr>
            <a:r>
              <a:rPr lang="en-US" sz="2000" u="none" strike="noStrike" spc="-39" dirty="0">
                <a:solidFill>
                  <a:srgbClr val="145DA0"/>
                </a:solidFill>
                <a:latin typeface="Poppins"/>
                <a:ea typeface="Poppins"/>
                <a:cs typeface="Poppins"/>
                <a:sym typeface="Poppins"/>
              </a:rPr>
              <a:t>%Default route without gateway, if not a point-to-point interface, may impact performance</a:t>
            </a:r>
          </a:p>
        </p:txBody>
      </p:sp>
      <p:sp>
        <p:nvSpPr>
          <p:cNvPr id="9" name="TextBox 19">
            <a:extLst>
              <a:ext uri="{FF2B5EF4-FFF2-40B4-BE49-F238E27FC236}">
                <a16:creationId xmlns:a16="http://schemas.microsoft.com/office/drawing/2014/main" id="{4DED2CD4-8250-5455-685D-B771656F7E47}"/>
              </a:ext>
            </a:extLst>
          </p:cNvPr>
          <p:cNvSpPr txBox="1"/>
          <p:nvPr/>
        </p:nvSpPr>
        <p:spPr>
          <a:xfrm>
            <a:off x="6535974" y="3764870"/>
            <a:ext cx="3898545" cy="4649991"/>
          </a:xfrm>
          <a:prstGeom prst="rect">
            <a:avLst/>
          </a:prstGeom>
        </p:spPr>
        <p:txBody>
          <a:bodyPr wrap="square" lIns="0" tIns="0" rIns="0" bIns="0" rtlCol="0" anchor="t">
            <a:spAutoFit/>
          </a:bodyPr>
          <a:lstStyle/>
          <a:p>
            <a:pPr>
              <a:lnSpc>
                <a:spcPts val="2763"/>
              </a:lnSpc>
            </a:pPr>
            <a:r>
              <a:rPr lang="en-US" sz="2000" u="none" strike="noStrike" spc="-39" dirty="0">
                <a:solidFill>
                  <a:srgbClr val="145DA0"/>
                </a:solidFill>
                <a:latin typeface="Poppins"/>
                <a:ea typeface="Poppins"/>
                <a:cs typeface="Poppins"/>
                <a:sym typeface="Poppins"/>
              </a:rPr>
              <a:t>Router(config-if)#int se0/1/0</a:t>
            </a:r>
          </a:p>
          <a:p>
            <a:pPr>
              <a:lnSpc>
                <a:spcPts val="2763"/>
              </a:lnSpc>
            </a:pPr>
            <a:r>
              <a:rPr lang="en-US" sz="2000" u="none" strike="noStrike" spc="-39" dirty="0">
                <a:solidFill>
                  <a:srgbClr val="145DA0"/>
                </a:solidFill>
                <a:latin typeface="Poppins"/>
                <a:ea typeface="Poppins"/>
                <a:cs typeface="Poppins"/>
                <a:sym typeface="Poppins"/>
              </a:rPr>
              <a:t>Router(config-if)#no </a:t>
            </a:r>
            <a:r>
              <a:rPr lang="en-US" sz="2000" u="none" strike="noStrike" spc="-39" dirty="0" err="1">
                <a:solidFill>
                  <a:srgbClr val="145DA0"/>
                </a:solidFill>
                <a:latin typeface="Poppins"/>
                <a:ea typeface="Poppins"/>
                <a:cs typeface="Poppins"/>
                <a:sym typeface="Poppins"/>
              </a:rPr>
              <a:t>sh</a:t>
            </a:r>
            <a:endParaRPr lang="en-US" sz="2000" u="none" strike="noStrike" spc="-39" dirty="0">
              <a:solidFill>
                <a:srgbClr val="145DA0"/>
              </a:solidFill>
              <a:latin typeface="Poppins"/>
              <a:ea typeface="Poppins"/>
              <a:cs typeface="Poppins"/>
              <a:sym typeface="Poppins"/>
            </a:endParaRPr>
          </a:p>
          <a:p>
            <a:pPr>
              <a:lnSpc>
                <a:spcPts val="2763"/>
              </a:lnSpc>
            </a:pPr>
            <a:endParaRPr lang="en-US" sz="2000" u="none" strike="noStrike" spc="-39" dirty="0">
              <a:solidFill>
                <a:srgbClr val="145DA0"/>
              </a:solidFill>
              <a:latin typeface="Poppins"/>
              <a:ea typeface="Poppins"/>
              <a:cs typeface="Poppins"/>
              <a:sym typeface="Poppins"/>
            </a:endParaRPr>
          </a:p>
          <a:p>
            <a:pPr>
              <a:lnSpc>
                <a:spcPts val="2763"/>
              </a:lnSpc>
            </a:pPr>
            <a:r>
              <a:rPr lang="en-US" sz="2000" u="none" strike="noStrike" spc="-39" dirty="0">
                <a:solidFill>
                  <a:srgbClr val="145DA0"/>
                </a:solidFill>
                <a:latin typeface="Poppins"/>
                <a:ea typeface="Poppins"/>
                <a:cs typeface="Poppins"/>
                <a:sym typeface="Poppins"/>
              </a:rPr>
              <a:t>Router(config-if)#</a:t>
            </a:r>
          </a:p>
          <a:p>
            <a:pPr>
              <a:lnSpc>
                <a:spcPts val="2763"/>
              </a:lnSpc>
            </a:pPr>
            <a:r>
              <a:rPr lang="en-US" sz="2000" u="none" strike="noStrike" spc="-39" dirty="0">
                <a:solidFill>
                  <a:srgbClr val="145DA0"/>
                </a:solidFill>
                <a:latin typeface="Poppins"/>
                <a:ea typeface="Poppins"/>
                <a:cs typeface="Poppins"/>
                <a:sym typeface="Poppins"/>
              </a:rPr>
              <a:t>%LINK-5-CHANGED: Interface Serial0/1/0, changed state to up</a:t>
            </a:r>
          </a:p>
          <a:p>
            <a:pPr>
              <a:lnSpc>
                <a:spcPts val="2763"/>
              </a:lnSpc>
            </a:pPr>
            <a:r>
              <a:rPr lang="en-US" sz="2000" u="none" strike="noStrike" spc="-39" dirty="0">
                <a:solidFill>
                  <a:srgbClr val="145DA0"/>
                </a:solidFill>
                <a:latin typeface="Poppins"/>
                <a:ea typeface="Poppins"/>
                <a:cs typeface="Poppins"/>
                <a:sym typeface="Poppins"/>
              </a:rPr>
              <a:t>Router(config-if)#do wr</a:t>
            </a:r>
          </a:p>
          <a:p>
            <a:pPr>
              <a:lnSpc>
                <a:spcPts val="2763"/>
              </a:lnSpc>
            </a:pPr>
            <a:r>
              <a:rPr lang="en-US" sz="2000" u="none" strike="noStrike" spc="-39" dirty="0">
                <a:solidFill>
                  <a:srgbClr val="145DA0"/>
                </a:solidFill>
                <a:latin typeface="Poppins"/>
                <a:ea typeface="Poppins"/>
                <a:cs typeface="Poppins"/>
                <a:sym typeface="Poppins"/>
              </a:rPr>
              <a:t>Building configuration...</a:t>
            </a:r>
          </a:p>
          <a:p>
            <a:pPr>
              <a:lnSpc>
                <a:spcPts val="2763"/>
              </a:lnSpc>
            </a:pPr>
            <a:r>
              <a:rPr lang="en-US" sz="2000" u="none" strike="noStrike" spc="-39" dirty="0">
                <a:solidFill>
                  <a:srgbClr val="145DA0"/>
                </a:solidFill>
                <a:latin typeface="Poppins"/>
                <a:ea typeface="Poppins"/>
                <a:cs typeface="Poppins"/>
                <a:sym typeface="Poppins"/>
              </a:rPr>
              <a:t>[OK]</a:t>
            </a:r>
          </a:p>
          <a:p>
            <a:pPr>
              <a:lnSpc>
                <a:spcPts val="2763"/>
              </a:lnSpc>
            </a:pPr>
            <a:r>
              <a:rPr lang="en-US" sz="2000" u="none" strike="noStrike" spc="-39" dirty="0">
                <a:solidFill>
                  <a:srgbClr val="145DA0"/>
                </a:solidFill>
                <a:latin typeface="Poppins"/>
                <a:ea typeface="Poppins"/>
                <a:cs typeface="Poppins"/>
                <a:sym typeface="Poppins"/>
              </a:rPr>
              <a:t>Router&gt;</a:t>
            </a:r>
            <a:r>
              <a:rPr lang="en-US" sz="2000" u="none" strike="noStrike" spc="-39" dirty="0" err="1">
                <a:solidFill>
                  <a:srgbClr val="145DA0"/>
                </a:solidFill>
                <a:latin typeface="Poppins"/>
                <a:ea typeface="Poppins"/>
                <a:cs typeface="Poppins"/>
                <a:sym typeface="Poppins"/>
              </a:rPr>
              <a:t>en</a:t>
            </a:r>
            <a:endParaRPr lang="en-US" sz="2000" u="none" strike="noStrike" spc="-39" dirty="0">
              <a:solidFill>
                <a:srgbClr val="145DA0"/>
              </a:solidFill>
              <a:latin typeface="Poppins"/>
              <a:ea typeface="Poppins"/>
              <a:cs typeface="Poppins"/>
              <a:sym typeface="Poppins"/>
            </a:endParaRPr>
          </a:p>
          <a:p>
            <a:pPr>
              <a:lnSpc>
                <a:spcPts val="2763"/>
              </a:lnSpc>
            </a:pPr>
            <a:r>
              <a:rPr lang="en-US" sz="2000" u="none" strike="noStrike" spc="-39" dirty="0" err="1">
                <a:solidFill>
                  <a:srgbClr val="145DA0"/>
                </a:solidFill>
                <a:latin typeface="Poppins"/>
                <a:ea typeface="Poppins"/>
                <a:cs typeface="Poppins"/>
                <a:sym typeface="Poppins"/>
              </a:rPr>
              <a:t>Router#conf</a:t>
            </a:r>
            <a:r>
              <a:rPr lang="en-US" sz="2000" u="none" strike="noStrike" spc="-39" dirty="0">
                <a:solidFill>
                  <a:srgbClr val="145DA0"/>
                </a:solidFill>
                <a:latin typeface="Poppins"/>
                <a:ea typeface="Poppins"/>
                <a:cs typeface="Poppins"/>
                <a:sym typeface="Poppins"/>
              </a:rPr>
              <a:t> t</a:t>
            </a:r>
          </a:p>
          <a:p>
            <a:pPr>
              <a:lnSpc>
                <a:spcPts val="2763"/>
              </a:lnSpc>
            </a:pPr>
            <a:r>
              <a:rPr lang="en-US" sz="2000" u="none" strike="noStrike" spc="-39" dirty="0">
                <a:solidFill>
                  <a:srgbClr val="145DA0"/>
                </a:solidFill>
                <a:latin typeface="Poppins"/>
                <a:ea typeface="Poppins"/>
                <a:cs typeface="Poppins"/>
                <a:sym typeface="Poppins"/>
              </a:rPr>
              <a:t>Enter configuration commands, one per line.  End with CNTL/Z.</a:t>
            </a:r>
          </a:p>
        </p:txBody>
      </p:sp>
      <p:sp>
        <p:nvSpPr>
          <p:cNvPr id="10" name="AutoShape 15">
            <a:extLst>
              <a:ext uri="{FF2B5EF4-FFF2-40B4-BE49-F238E27FC236}">
                <a16:creationId xmlns:a16="http://schemas.microsoft.com/office/drawing/2014/main" id="{263763BE-431D-1ADB-DEA8-90FDC4C6C041}"/>
              </a:ext>
            </a:extLst>
          </p:cNvPr>
          <p:cNvSpPr/>
          <p:nvPr/>
        </p:nvSpPr>
        <p:spPr>
          <a:xfrm>
            <a:off x="11049000" y="3786609"/>
            <a:ext cx="0" cy="4410340"/>
          </a:xfrm>
          <a:prstGeom prst="line">
            <a:avLst/>
          </a:prstGeom>
          <a:ln>
            <a:headEnd type="none" w="sm" len="sm"/>
            <a:tailEnd type="none" w="sm" len="sm"/>
          </a:ln>
        </p:spPr>
        <p:style>
          <a:lnRef idx="1">
            <a:schemeClr val="accent1"/>
          </a:lnRef>
          <a:fillRef idx="0">
            <a:schemeClr val="accent1"/>
          </a:fillRef>
          <a:effectRef idx="0">
            <a:schemeClr val="accent1"/>
          </a:effectRef>
          <a:fontRef idx="minor">
            <a:schemeClr val="tx1"/>
          </a:fontRef>
        </p:style>
        <p:txBody>
          <a:bodyPr/>
          <a:lstStyle/>
          <a:p>
            <a:endParaRPr lang="en-US" dirty="0"/>
          </a:p>
        </p:txBody>
      </p:sp>
      <p:sp>
        <p:nvSpPr>
          <p:cNvPr id="2" name="Slide Number Placeholder 1">
            <a:extLst>
              <a:ext uri="{FF2B5EF4-FFF2-40B4-BE49-F238E27FC236}">
                <a16:creationId xmlns:a16="http://schemas.microsoft.com/office/drawing/2014/main" id="{91F891F1-F90A-57D1-5D14-D79FA4669AC1}"/>
              </a:ext>
            </a:extLst>
          </p:cNvPr>
          <p:cNvSpPr>
            <a:spLocks noGrp="1"/>
          </p:cNvSpPr>
          <p:nvPr>
            <p:ph type="sldNum" sz="quarter" idx="12"/>
          </p:nvPr>
        </p:nvSpPr>
        <p:spPr/>
        <p:txBody>
          <a:bodyPr/>
          <a:lstStyle/>
          <a:p>
            <a:fld id="{B6F15528-21DE-4FAA-801E-634DDDAF4B2B}" type="slidenum">
              <a:rPr lang="en-US" smtClean="0">
                <a:solidFill>
                  <a:schemeClr val="bg1"/>
                </a:solidFill>
              </a:rPr>
              <a:pPr/>
              <a:t>14</a:t>
            </a:fld>
            <a:endParaRPr lang="en-US" dirty="0">
              <a:solidFill>
                <a:schemeClr val="bg1"/>
              </a:solidFill>
            </a:endParaRPr>
          </a:p>
        </p:txBody>
      </p:sp>
    </p:spTree>
    <p:extLst>
      <p:ext uri="{BB962C8B-B14F-4D97-AF65-F5344CB8AC3E}">
        <p14:creationId xmlns:p14="http://schemas.microsoft.com/office/powerpoint/2010/main" val="41128911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grpSp>
        <p:nvGrpSpPr>
          <p:cNvPr id="3" name="Group 3"/>
          <p:cNvGrpSpPr/>
          <p:nvPr/>
        </p:nvGrpSpPr>
        <p:grpSpPr>
          <a:xfrm>
            <a:off x="952500" y="2126537"/>
            <a:ext cx="16383000" cy="7542582"/>
            <a:chOff x="0" y="-72535"/>
            <a:chExt cx="3841588" cy="1412823"/>
          </a:xfrm>
        </p:grpSpPr>
        <p:sp>
          <p:nvSpPr>
            <p:cNvPr id="4" name="Freeform 4"/>
            <p:cNvSpPr/>
            <p:nvPr/>
          </p:nvSpPr>
          <p:spPr>
            <a:xfrm>
              <a:off x="0" y="-72535"/>
              <a:ext cx="3841588" cy="1340288"/>
            </a:xfrm>
            <a:custGeom>
              <a:avLst/>
              <a:gdLst/>
              <a:ahLst/>
              <a:cxnLst/>
              <a:rect l="l" t="t" r="r" b="b"/>
              <a:pathLst>
                <a:path w="3841588" h="1340288">
                  <a:moveTo>
                    <a:pt x="9023" y="0"/>
                  </a:moveTo>
                  <a:lnTo>
                    <a:pt x="3832565" y="0"/>
                  </a:lnTo>
                  <a:cubicBezTo>
                    <a:pt x="3837548" y="0"/>
                    <a:pt x="3841588" y="4040"/>
                    <a:pt x="3841588" y="9023"/>
                  </a:cubicBezTo>
                  <a:lnTo>
                    <a:pt x="3841588" y="1331265"/>
                  </a:lnTo>
                  <a:cubicBezTo>
                    <a:pt x="3841588" y="1336248"/>
                    <a:pt x="3837548" y="1340288"/>
                    <a:pt x="3832565" y="1340288"/>
                  </a:cubicBezTo>
                  <a:lnTo>
                    <a:pt x="9023" y="1340288"/>
                  </a:lnTo>
                  <a:cubicBezTo>
                    <a:pt x="4040" y="1340288"/>
                    <a:pt x="0" y="1336248"/>
                    <a:pt x="0" y="1331265"/>
                  </a:cubicBezTo>
                  <a:lnTo>
                    <a:pt x="0" y="9023"/>
                  </a:lnTo>
                  <a:cubicBezTo>
                    <a:pt x="0" y="4040"/>
                    <a:pt x="4040" y="0"/>
                    <a:pt x="9023" y="0"/>
                  </a:cubicBezTo>
                  <a:close/>
                </a:path>
              </a:pathLst>
            </a:custGeom>
            <a:solidFill>
              <a:srgbClr val="FDFDFD"/>
            </a:solidFill>
          </p:spPr>
          <p:txBody>
            <a:bodyPr/>
            <a:lstStyle/>
            <a:p>
              <a:endParaRPr lang="en-US"/>
            </a:p>
          </p:txBody>
        </p:sp>
        <p:sp>
          <p:nvSpPr>
            <p:cNvPr id="5" name="TextBox 5"/>
            <p:cNvSpPr txBox="1"/>
            <p:nvPr/>
          </p:nvSpPr>
          <p:spPr>
            <a:xfrm>
              <a:off x="0" y="-38100"/>
              <a:ext cx="3841588" cy="1378388"/>
            </a:xfrm>
            <a:prstGeom prst="rect">
              <a:avLst/>
            </a:prstGeom>
          </p:spPr>
          <p:txBody>
            <a:bodyPr lIns="50800" tIns="50800" rIns="50800" bIns="50800" rtlCol="0" anchor="ctr"/>
            <a:lstStyle/>
            <a:p>
              <a:pPr algn="ctr">
                <a:lnSpc>
                  <a:spcPts val="2659"/>
                </a:lnSpc>
              </a:pPr>
              <a:endParaRPr/>
            </a:p>
          </p:txBody>
        </p:sp>
      </p:grpSp>
      <p:sp>
        <p:nvSpPr>
          <p:cNvPr id="6" name="TextBox 6"/>
          <p:cNvSpPr txBox="1"/>
          <p:nvPr/>
        </p:nvSpPr>
        <p:spPr>
          <a:xfrm>
            <a:off x="952500" y="752924"/>
            <a:ext cx="10464380" cy="1043812"/>
          </a:xfrm>
          <a:prstGeom prst="rect">
            <a:avLst/>
          </a:prstGeom>
        </p:spPr>
        <p:txBody>
          <a:bodyPr wrap="square" lIns="0" tIns="0" rIns="0" bIns="0" rtlCol="0" anchor="t">
            <a:spAutoFit/>
          </a:bodyPr>
          <a:lstStyle/>
          <a:p>
            <a:pPr algn="l">
              <a:lnSpc>
                <a:spcPts val="9247"/>
              </a:lnSpc>
              <a:spcBef>
                <a:spcPct val="0"/>
              </a:spcBef>
            </a:pPr>
            <a:r>
              <a:rPr lang="en-US" sz="4400" dirty="0">
                <a:solidFill>
                  <a:srgbClr val="FDFDFD"/>
                </a:solidFill>
                <a:latin typeface="Open Sans Extra Bold"/>
                <a:ea typeface="Open Sans Extra Bold"/>
                <a:cs typeface="Open Sans Extra Bold"/>
                <a:sym typeface="Open Sans Extra Bold"/>
              </a:rPr>
              <a:t>IP Addressing Scheme: </a:t>
            </a:r>
          </a:p>
        </p:txBody>
      </p:sp>
      <p:grpSp>
        <p:nvGrpSpPr>
          <p:cNvPr id="11" name="Group 11"/>
          <p:cNvGrpSpPr/>
          <p:nvPr/>
        </p:nvGrpSpPr>
        <p:grpSpPr>
          <a:xfrm>
            <a:off x="15573718" y="7940477"/>
            <a:ext cx="4693046" cy="4693046"/>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txBody>
            <a:bodyPr/>
            <a:lstStyle/>
            <a:p>
              <a:endParaRPr lang="en-US"/>
            </a:p>
          </p:txBody>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14" name="TextBox 14"/>
          <p:cNvSpPr txBox="1"/>
          <p:nvPr/>
        </p:nvSpPr>
        <p:spPr>
          <a:xfrm>
            <a:off x="1563296" y="2575242"/>
            <a:ext cx="6890770" cy="6041654"/>
          </a:xfrm>
          <a:prstGeom prst="rect">
            <a:avLst/>
          </a:prstGeom>
        </p:spPr>
        <p:txBody>
          <a:bodyPr wrap="square" lIns="0" tIns="0" rIns="0" bIns="0" rtlCol="0" anchor="t">
            <a:spAutoFit/>
          </a:bodyPr>
          <a:lstStyle/>
          <a:p>
            <a:pPr>
              <a:lnSpc>
                <a:spcPct val="150000"/>
              </a:lnSpc>
            </a:pPr>
            <a:r>
              <a:rPr lang="en-US" sz="2400" b="1" u="none" strike="noStrike" spc="-39" dirty="0">
                <a:solidFill>
                  <a:srgbClr val="145DA0"/>
                </a:solidFill>
                <a:latin typeface="Poppins"/>
                <a:ea typeface="Poppins"/>
                <a:cs typeface="Poppins"/>
                <a:sym typeface="Poppins"/>
              </a:rPr>
              <a:t>DHCP</a:t>
            </a:r>
            <a:r>
              <a:rPr lang="en-US" sz="2400" u="none" strike="noStrike" spc="-39" dirty="0">
                <a:solidFill>
                  <a:srgbClr val="145DA0"/>
                </a:solidFill>
                <a:latin typeface="Poppins"/>
                <a:ea typeface="Poppins"/>
                <a:cs typeface="Poppins"/>
                <a:sym typeface="Poppins"/>
              </a:rPr>
              <a:t> was deployed to simplify IP address management by automatically assigning IP addresses to devices within the network. Each VLAN has its own IP address range. </a:t>
            </a:r>
          </a:p>
          <a:p>
            <a:pPr>
              <a:lnSpc>
                <a:spcPct val="150000"/>
              </a:lnSpc>
            </a:pPr>
            <a:r>
              <a:rPr lang="en-US" sz="2400" u="none" strike="noStrike" spc="-39" dirty="0">
                <a:solidFill>
                  <a:srgbClr val="145DA0"/>
                </a:solidFill>
                <a:latin typeface="Poppins"/>
                <a:ea typeface="Poppins"/>
                <a:cs typeface="Poppins"/>
                <a:sym typeface="Poppins"/>
              </a:rPr>
              <a:t>The core router was configured with DHCP pools for each VLAN. Devices connected to each VLAN automatically receive an IP address within their respective range, simplifying network management and reducing the risk of IP address conflicts.</a:t>
            </a:r>
          </a:p>
          <a:p>
            <a:pPr>
              <a:lnSpc>
                <a:spcPct val="150000"/>
              </a:lnSpc>
            </a:pPr>
            <a:endParaRPr lang="en-US" sz="2400" u="none" strike="noStrike" spc="-39" dirty="0">
              <a:solidFill>
                <a:srgbClr val="145DA0"/>
              </a:solidFill>
              <a:latin typeface="Poppins"/>
              <a:ea typeface="Poppins"/>
              <a:cs typeface="Poppins"/>
              <a:sym typeface="Poppins"/>
            </a:endParaRPr>
          </a:p>
        </p:txBody>
      </p:sp>
      <p:sp>
        <p:nvSpPr>
          <p:cNvPr id="16" name="TextBox 16"/>
          <p:cNvSpPr txBox="1"/>
          <p:nvPr/>
        </p:nvSpPr>
        <p:spPr>
          <a:xfrm>
            <a:off x="9248108" y="2875727"/>
            <a:ext cx="3750998" cy="454355"/>
          </a:xfrm>
          <a:prstGeom prst="rect">
            <a:avLst/>
          </a:prstGeom>
        </p:spPr>
        <p:txBody>
          <a:bodyPr wrap="square" lIns="0" tIns="0" rIns="0" bIns="0" rtlCol="0" anchor="t">
            <a:spAutoFit/>
          </a:bodyPr>
          <a:lstStyle/>
          <a:p>
            <a:pPr algn="ctr">
              <a:lnSpc>
                <a:spcPts val="3759"/>
              </a:lnSpc>
              <a:spcBef>
                <a:spcPct val="0"/>
              </a:spcBef>
            </a:pPr>
            <a:r>
              <a:rPr lang="en-US" sz="2685" dirty="0">
                <a:solidFill>
                  <a:srgbClr val="145DA0"/>
                </a:solidFill>
                <a:latin typeface="Open Sans Extra Bold"/>
                <a:ea typeface="Open Sans Extra Bold"/>
                <a:cs typeface="Open Sans Extra Bold"/>
                <a:sym typeface="Open Sans Extra Bold"/>
              </a:rPr>
              <a:t>DHCP Configuration:</a:t>
            </a:r>
          </a:p>
        </p:txBody>
      </p:sp>
      <p:sp>
        <p:nvSpPr>
          <p:cNvPr id="19" name="TextBox 19"/>
          <p:cNvSpPr txBox="1"/>
          <p:nvPr/>
        </p:nvSpPr>
        <p:spPr>
          <a:xfrm>
            <a:off x="9455807" y="3661689"/>
            <a:ext cx="7086599" cy="2726387"/>
          </a:xfrm>
          <a:prstGeom prst="rect">
            <a:avLst/>
          </a:prstGeom>
        </p:spPr>
        <p:txBody>
          <a:bodyPr wrap="square" lIns="0" tIns="0" rIns="0" bIns="0" rtlCol="0" anchor="t">
            <a:spAutoFit/>
          </a:bodyPr>
          <a:lstStyle/>
          <a:p>
            <a:pPr>
              <a:lnSpc>
                <a:spcPct val="150000"/>
              </a:lnSpc>
            </a:pPr>
            <a:r>
              <a:rPr lang="en-US" sz="2000" u="none" strike="noStrike" spc="-39" dirty="0">
                <a:solidFill>
                  <a:srgbClr val="145DA0"/>
                </a:solidFill>
                <a:latin typeface="Poppins"/>
                <a:ea typeface="Poppins"/>
                <a:cs typeface="Poppins"/>
                <a:sym typeface="Poppins"/>
              </a:rPr>
              <a:t>Router(config)#service </a:t>
            </a:r>
            <a:r>
              <a:rPr lang="en-US" sz="2000" u="none" strike="noStrike" spc="-39" dirty="0" err="1">
                <a:solidFill>
                  <a:srgbClr val="145DA0"/>
                </a:solidFill>
                <a:latin typeface="Poppins"/>
                <a:ea typeface="Poppins"/>
                <a:cs typeface="Poppins"/>
                <a:sym typeface="Poppins"/>
              </a:rPr>
              <a:t>dhcp</a:t>
            </a:r>
            <a:r>
              <a:rPr lang="en-US" sz="2000" u="none" strike="noStrike" spc="-39" dirty="0">
                <a:solidFill>
                  <a:srgbClr val="145DA0"/>
                </a:solidFill>
                <a:latin typeface="Poppins"/>
                <a:ea typeface="Poppins"/>
                <a:cs typeface="Poppins"/>
                <a:sym typeface="Poppins"/>
              </a:rPr>
              <a:t> </a:t>
            </a:r>
          </a:p>
          <a:p>
            <a:pPr>
              <a:lnSpc>
                <a:spcPct val="150000"/>
              </a:lnSpc>
            </a:pPr>
            <a:r>
              <a:rPr lang="en-US" sz="2000" u="none" strike="noStrike" spc="-39" dirty="0">
                <a:solidFill>
                  <a:srgbClr val="145DA0"/>
                </a:solidFill>
                <a:latin typeface="Poppins"/>
                <a:ea typeface="Poppins"/>
                <a:cs typeface="Poppins"/>
                <a:sym typeface="Poppins"/>
              </a:rPr>
              <a:t>Router(config)#ip </a:t>
            </a:r>
            <a:r>
              <a:rPr lang="en-US" sz="2000" u="none" strike="noStrike" spc="-39" dirty="0" err="1">
                <a:solidFill>
                  <a:srgbClr val="145DA0"/>
                </a:solidFill>
                <a:latin typeface="Poppins"/>
                <a:ea typeface="Poppins"/>
                <a:cs typeface="Poppins"/>
                <a:sym typeface="Poppins"/>
              </a:rPr>
              <a:t>dhcp</a:t>
            </a:r>
            <a:r>
              <a:rPr lang="en-US" sz="2000" u="none" strike="noStrike" spc="-39" dirty="0">
                <a:solidFill>
                  <a:srgbClr val="145DA0"/>
                </a:solidFill>
                <a:latin typeface="Poppins"/>
                <a:ea typeface="Poppins"/>
                <a:cs typeface="Poppins"/>
                <a:sym typeface="Poppins"/>
              </a:rPr>
              <a:t> pool admin-pool </a:t>
            </a:r>
          </a:p>
          <a:p>
            <a:pPr>
              <a:lnSpc>
                <a:spcPct val="150000"/>
              </a:lnSpc>
            </a:pPr>
            <a:r>
              <a:rPr lang="en-US" sz="2000" u="none" strike="noStrike" spc="-39" dirty="0">
                <a:solidFill>
                  <a:srgbClr val="145DA0"/>
                </a:solidFill>
                <a:latin typeface="Poppins"/>
                <a:ea typeface="Poppins"/>
                <a:cs typeface="Poppins"/>
                <a:sym typeface="Poppins"/>
              </a:rPr>
              <a:t>Router(</a:t>
            </a:r>
            <a:r>
              <a:rPr lang="en-US" sz="2000" u="none" strike="noStrike" spc="-39" dirty="0" err="1">
                <a:solidFill>
                  <a:srgbClr val="145DA0"/>
                </a:solidFill>
                <a:latin typeface="Poppins"/>
                <a:ea typeface="Poppins"/>
                <a:cs typeface="Poppins"/>
                <a:sym typeface="Poppins"/>
              </a:rPr>
              <a:t>dhcp</a:t>
            </a:r>
            <a:r>
              <a:rPr lang="en-US" sz="2000" u="none" strike="noStrike" spc="-39" dirty="0">
                <a:solidFill>
                  <a:srgbClr val="145DA0"/>
                </a:solidFill>
                <a:latin typeface="Poppins"/>
                <a:ea typeface="Poppins"/>
                <a:cs typeface="Poppins"/>
                <a:sym typeface="Poppins"/>
              </a:rPr>
              <a:t>-config)#network 192.168.1.0 255.255.255.0 Router(</a:t>
            </a:r>
            <a:r>
              <a:rPr lang="en-US" sz="2000" u="none" strike="noStrike" spc="-39" dirty="0" err="1">
                <a:solidFill>
                  <a:srgbClr val="145DA0"/>
                </a:solidFill>
                <a:latin typeface="Poppins"/>
                <a:ea typeface="Poppins"/>
                <a:cs typeface="Poppins"/>
                <a:sym typeface="Poppins"/>
              </a:rPr>
              <a:t>dhcp</a:t>
            </a:r>
            <a:r>
              <a:rPr lang="en-US" sz="2000" u="none" strike="noStrike" spc="-39" dirty="0">
                <a:solidFill>
                  <a:srgbClr val="145DA0"/>
                </a:solidFill>
                <a:latin typeface="Poppins"/>
                <a:ea typeface="Poppins"/>
                <a:cs typeface="Poppins"/>
                <a:sym typeface="Poppins"/>
              </a:rPr>
              <a:t>-config)#default-router 192.168.1.1 Router(</a:t>
            </a:r>
            <a:r>
              <a:rPr lang="en-US" sz="2000" u="none" strike="noStrike" spc="-39" dirty="0" err="1">
                <a:solidFill>
                  <a:srgbClr val="145DA0"/>
                </a:solidFill>
                <a:latin typeface="Poppins"/>
                <a:ea typeface="Poppins"/>
                <a:cs typeface="Poppins"/>
                <a:sym typeface="Poppins"/>
              </a:rPr>
              <a:t>dhcp</a:t>
            </a:r>
            <a:r>
              <a:rPr lang="en-US" sz="2000" u="none" strike="noStrike" spc="-39" dirty="0">
                <a:solidFill>
                  <a:srgbClr val="145DA0"/>
                </a:solidFill>
                <a:latin typeface="Poppins"/>
                <a:ea typeface="Poppins"/>
                <a:cs typeface="Poppins"/>
                <a:sym typeface="Poppins"/>
              </a:rPr>
              <a:t>-config)#dns-server 192.168.1.1 </a:t>
            </a:r>
          </a:p>
          <a:p>
            <a:pPr>
              <a:lnSpc>
                <a:spcPct val="150000"/>
              </a:lnSpc>
            </a:pPr>
            <a:r>
              <a:rPr lang="en-US" sz="2000" u="none" strike="noStrike" spc="-39" dirty="0">
                <a:solidFill>
                  <a:srgbClr val="145DA0"/>
                </a:solidFill>
                <a:latin typeface="Poppins"/>
                <a:ea typeface="Poppins"/>
                <a:cs typeface="Poppins"/>
                <a:sym typeface="Poppins"/>
              </a:rPr>
              <a:t>Router(</a:t>
            </a:r>
            <a:r>
              <a:rPr lang="en-US" sz="2000" u="none" strike="noStrike" spc="-39" dirty="0" err="1">
                <a:solidFill>
                  <a:srgbClr val="145DA0"/>
                </a:solidFill>
                <a:latin typeface="Poppins"/>
                <a:ea typeface="Poppins"/>
                <a:cs typeface="Poppins"/>
                <a:sym typeface="Poppins"/>
              </a:rPr>
              <a:t>dhcp</a:t>
            </a:r>
            <a:r>
              <a:rPr lang="en-US" sz="2000" u="none" strike="noStrike" spc="-39" dirty="0">
                <a:solidFill>
                  <a:srgbClr val="145DA0"/>
                </a:solidFill>
                <a:latin typeface="Poppins"/>
                <a:ea typeface="Poppins"/>
                <a:cs typeface="Poppins"/>
                <a:sym typeface="Poppins"/>
              </a:rPr>
              <a:t>-config)#ex</a:t>
            </a:r>
          </a:p>
        </p:txBody>
      </p:sp>
      <p:grpSp>
        <p:nvGrpSpPr>
          <p:cNvPr id="22" name="Group 11">
            <a:extLst>
              <a:ext uri="{FF2B5EF4-FFF2-40B4-BE49-F238E27FC236}">
                <a16:creationId xmlns:a16="http://schemas.microsoft.com/office/drawing/2014/main" id="{835E84CB-F98A-BC4F-FF62-A6C44D769B47}"/>
              </a:ext>
            </a:extLst>
          </p:cNvPr>
          <p:cNvGrpSpPr/>
          <p:nvPr/>
        </p:nvGrpSpPr>
        <p:grpSpPr>
          <a:xfrm>
            <a:off x="-2346523" y="-2346523"/>
            <a:ext cx="4693046" cy="4693046"/>
            <a:chOff x="0" y="0"/>
            <a:chExt cx="812800" cy="812800"/>
          </a:xfrm>
        </p:grpSpPr>
        <p:sp>
          <p:nvSpPr>
            <p:cNvPr id="23" name="Freeform 12">
              <a:extLst>
                <a:ext uri="{FF2B5EF4-FFF2-40B4-BE49-F238E27FC236}">
                  <a16:creationId xmlns:a16="http://schemas.microsoft.com/office/drawing/2014/main" id="{C3466C65-DB92-F795-5325-1FEBF9ADE512}"/>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txBody>
            <a:bodyPr/>
            <a:lstStyle/>
            <a:p>
              <a:endParaRPr lang="en-US"/>
            </a:p>
          </p:txBody>
        </p:sp>
        <p:sp>
          <p:nvSpPr>
            <p:cNvPr id="24" name="TextBox 13">
              <a:extLst>
                <a:ext uri="{FF2B5EF4-FFF2-40B4-BE49-F238E27FC236}">
                  <a16:creationId xmlns:a16="http://schemas.microsoft.com/office/drawing/2014/main" id="{E159F1DE-283F-5789-0E68-92CD9307FB0C}"/>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25" name="AutoShape 15">
            <a:extLst>
              <a:ext uri="{FF2B5EF4-FFF2-40B4-BE49-F238E27FC236}">
                <a16:creationId xmlns:a16="http://schemas.microsoft.com/office/drawing/2014/main" id="{09A23616-3042-7615-970C-603188B7E763}"/>
              </a:ext>
            </a:extLst>
          </p:cNvPr>
          <p:cNvSpPr/>
          <p:nvPr/>
        </p:nvSpPr>
        <p:spPr>
          <a:xfrm>
            <a:off x="8991600" y="3390899"/>
            <a:ext cx="0" cy="4410340"/>
          </a:xfrm>
          <a:prstGeom prst="line">
            <a:avLst/>
          </a:prstGeom>
          <a:ln>
            <a:headEnd type="none" w="sm" len="sm"/>
            <a:tailEnd type="none" w="sm" len="sm"/>
          </a:ln>
        </p:spPr>
        <p:style>
          <a:lnRef idx="1">
            <a:schemeClr val="accent1"/>
          </a:lnRef>
          <a:fillRef idx="0">
            <a:schemeClr val="accent1"/>
          </a:fillRef>
          <a:effectRef idx="0">
            <a:schemeClr val="accent1"/>
          </a:effectRef>
          <a:fontRef idx="minor">
            <a:schemeClr val="tx1"/>
          </a:fontRef>
        </p:style>
        <p:txBody>
          <a:bodyPr/>
          <a:lstStyle/>
          <a:p>
            <a:endParaRPr lang="en-US"/>
          </a:p>
        </p:txBody>
      </p:sp>
      <p:sp>
        <p:nvSpPr>
          <p:cNvPr id="2" name="Slide Number Placeholder 1">
            <a:extLst>
              <a:ext uri="{FF2B5EF4-FFF2-40B4-BE49-F238E27FC236}">
                <a16:creationId xmlns:a16="http://schemas.microsoft.com/office/drawing/2014/main" id="{6E7923D4-8BC0-539C-443D-3DEDCDC05450}"/>
              </a:ext>
            </a:extLst>
          </p:cNvPr>
          <p:cNvSpPr>
            <a:spLocks noGrp="1"/>
          </p:cNvSpPr>
          <p:nvPr>
            <p:ph type="sldNum" sz="quarter" idx="12"/>
          </p:nvPr>
        </p:nvSpPr>
        <p:spPr/>
        <p:txBody>
          <a:bodyPr/>
          <a:lstStyle/>
          <a:p>
            <a:fld id="{B6F15528-21DE-4FAA-801E-634DDDAF4B2B}" type="slidenum">
              <a:rPr lang="en-US" smtClean="0">
                <a:solidFill>
                  <a:schemeClr val="bg1"/>
                </a:solidFill>
              </a:rPr>
              <a:pPr/>
              <a:t>15</a:t>
            </a:fld>
            <a:endParaRPr lang="en-US" dirty="0">
              <a:solidFill>
                <a:schemeClr val="bg1"/>
              </a:solidFill>
            </a:endParaRPr>
          </a:p>
        </p:txBody>
      </p:sp>
    </p:spTree>
    <p:extLst>
      <p:ext uri="{BB962C8B-B14F-4D97-AF65-F5344CB8AC3E}">
        <p14:creationId xmlns:p14="http://schemas.microsoft.com/office/powerpoint/2010/main" val="9557543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9222" b="-9222"/>
            </a:stretch>
          </a:blipFill>
        </p:spPr>
        <p:txBody>
          <a:bodyPr/>
          <a:lstStyle/>
          <a:p>
            <a:endParaRPr lang="en-US"/>
          </a:p>
        </p:txBody>
      </p:sp>
      <p:sp>
        <p:nvSpPr>
          <p:cNvPr id="3" name="Freeform 3"/>
          <p:cNvSpPr/>
          <p:nvPr/>
        </p:nvSpPr>
        <p:spPr>
          <a:xfrm rot="5400000">
            <a:off x="8990215" y="810330"/>
            <a:ext cx="8541900" cy="8666340"/>
          </a:xfrm>
          <a:custGeom>
            <a:avLst/>
            <a:gdLst/>
            <a:ahLst/>
            <a:cxnLst/>
            <a:rect l="l" t="t" r="r" b="b"/>
            <a:pathLst>
              <a:path w="8541900" h="8666340">
                <a:moveTo>
                  <a:pt x="0" y="0"/>
                </a:moveTo>
                <a:lnTo>
                  <a:pt x="8541901" y="0"/>
                </a:lnTo>
                <a:lnTo>
                  <a:pt x="8541901" y="8666340"/>
                </a:lnTo>
                <a:lnTo>
                  <a:pt x="0" y="8666340"/>
                </a:lnTo>
                <a:lnTo>
                  <a:pt x="0" y="0"/>
                </a:lnTo>
                <a:close/>
              </a:path>
            </a:pathLst>
          </a:custGeom>
          <a:blipFill>
            <a:blip r:embed="rId4">
              <a:alphaModFix amt="14000"/>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rot="5400000">
            <a:off x="2832861" y="810330"/>
            <a:ext cx="8541900" cy="8666340"/>
          </a:xfrm>
          <a:custGeom>
            <a:avLst/>
            <a:gdLst/>
            <a:ahLst/>
            <a:cxnLst/>
            <a:rect l="l" t="t" r="r" b="b"/>
            <a:pathLst>
              <a:path w="8541900" h="8666340">
                <a:moveTo>
                  <a:pt x="0" y="0"/>
                </a:moveTo>
                <a:lnTo>
                  <a:pt x="8541900" y="0"/>
                </a:lnTo>
                <a:lnTo>
                  <a:pt x="8541900" y="8666340"/>
                </a:lnTo>
                <a:lnTo>
                  <a:pt x="0" y="8666340"/>
                </a:lnTo>
                <a:lnTo>
                  <a:pt x="0" y="0"/>
                </a:lnTo>
                <a:close/>
              </a:path>
            </a:pathLst>
          </a:custGeom>
          <a:blipFill>
            <a:blip r:embed="rId4">
              <a:alphaModFix amt="14000"/>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5" name="Group 5"/>
          <p:cNvGrpSpPr/>
          <p:nvPr/>
        </p:nvGrpSpPr>
        <p:grpSpPr>
          <a:xfrm>
            <a:off x="3061527" y="2630744"/>
            <a:ext cx="12164941" cy="5025511"/>
            <a:chOff x="0" y="0"/>
            <a:chExt cx="3203935" cy="1162067"/>
          </a:xfrm>
        </p:grpSpPr>
        <p:sp>
          <p:nvSpPr>
            <p:cNvPr id="6" name="Freeform 6"/>
            <p:cNvSpPr/>
            <p:nvPr/>
          </p:nvSpPr>
          <p:spPr>
            <a:xfrm>
              <a:off x="0" y="0"/>
              <a:ext cx="3203935" cy="1162067"/>
            </a:xfrm>
            <a:custGeom>
              <a:avLst/>
              <a:gdLst/>
              <a:ahLst/>
              <a:cxnLst/>
              <a:rect l="l" t="t" r="r" b="b"/>
              <a:pathLst>
                <a:path w="3203935" h="1162067">
                  <a:moveTo>
                    <a:pt x="0" y="0"/>
                  </a:moveTo>
                  <a:lnTo>
                    <a:pt x="3203935" y="0"/>
                  </a:lnTo>
                  <a:lnTo>
                    <a:pt x="3203935" y="1162067"/>
                  </a:lnTo>
                  <a:lnTo>
                    <a:pt x="0" y="1162067"/>
                  </a:lnTo>
                  <a:close/>
                </a:path>
              </a:pathLst>
            </a:custGeom>
            <a:solidFill>
              <a:srgbClr val="145DA0"/>
            </a:solidFill>
            <a:ln w="38100" cap="sq">
              <a:solidFill>
                <a:srgbClr val="FFFFFF"/>
              </a:solidFill>
              <a:prstDash val="solid"/>
              <a:miter/>
            </a:ln>
          </p:spPr>
          <p:txBody>
            <a:bodyPr/>
            <a:lstStyle/>
            <a:p>
              <a:endParaRPr lang="en-US"/>
            </a:p>
          </p:txBody>
        </p:sp>
        <p:sp>
          <p:nvSpPr>
            <p:cNvPr id="7" name="TextBox 7"/>
            <p:cNvSpPr txBox="1"/>
            <p:nvPr/>
          </p:nvSpPr>
          <p:spPr>
            <a:xfrm>
              <a:off x="0" y="-38100"/>
              <a:ext cx="3203935" cy="1200167"/>
            </a:xfrm>
            <a:prstGeom prst="rect">
              <a:avLst/>
            </a:prstGeom>
          </p:spPr>
          <p:txBody>
            <a:bodyPr lIns="50800" tIns="50800" rIns="50800" bIns="50800" rtlCol="0" anchor="ctr"/>
            <a:lstStyle/>
            <a:p>
              <a:pPr algn="ctr">
                <a:lnSpc>
                  <a:spcPts val="2659"/>
                </a:lnSpc>
              </a:pPr>
              <a:endParaRPr/>
            </a:p>
          </p:txBody>
        </p:sp>
      </p:grpSp>
      <p:sp>
        <p:nvSpPr>
          <p:cNvPr id="8" name="TextBox 8"/>
          <p:cNvSpPr txBox="1"/>
          <p:nvPr/>
        </p:nvSpPr>
        <p:spPr>
          <a:xfrm>
            <a:off x="3332772" y="2927507"/>
            <a:ext cx="11622449" cy="4431983"/>
          </a:xfrm>
          <a:prstGeom prst="rect">
            <a:avLst/>
          </a:prstGeom>
        </p:spPr>
        <p:txBody>
          <a:bodyPr lIns="0" tIns="0" rIns="0" bIns="0" rtlCol="0" anchor="t">
            <a:spAutoFit/>
          </a:bodyPr>
          <a:lstStyle/>
          <a:p>
            <a:pPr lvl="0" algn="ctr">
              <a:spcBef>
                <a:spcPct val="0"/>
              </a:spcBef>
            </a:pPr>
            <a:r>
              <a:rPr lang="en-US" sz="9600" dirty="0">
                <a:solidFill>
                  <a:srgbClr val="FFFFFF"/>
                </a:solidFill>
                <a:latin typeface="Open Sans Extra Bold"/>
                <a:ea typeface="Open Sans Extra Bold"/>
                <a:cs typeface="Open Sans Extra Bold"/>
                <a:sym typeface="Open Sans Extra Bold"/>
              </a:rPr>
              <a:t>2. VLAN and </a:t>
            </a:r>
          </a:p>
          <a:p>
            <a:pPr lvl="0" algn="ctr">
              <a:spcBef>
                <a:spcPct val="0"/>
              </a:spcBef>
            </a:pPr>
            <a:r>
              <a:rPr lang="en-US" sz="9600" dirty="0">
                <a:solidFill>
                  <a:srgbClr val="FFFFFF"/>
                </a:solidFill>
                <a:latin typeface="Open Sans Extra Bold"/>
                <a:ea typeface="Open Sans Extra Bold"/>
                <a:cs typeface="Open Sans Extra Bold"/>
                <a:sym typeface="Open Sans Extra Bold"/>
              </a:rPr>
              <a:t>Inter-VLAN Routing</a:t>
            </a:r>
          </a:p>
        </p:txBody>
      </p:sp>
    </p:spTree>
    <p:extLst>
      <p:ext uri="{BB962C8B-B14F-4D97-AF65-F5344CB8AC3E}">
        <p14:creationId xmlns:p14="http://schemas.microsoft.com/office/powerpoint/2010/main" val="1556638503"/>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grpSp>
        <p:nvGrpSpPr>
          <p:cNvPr id="3" name="Group 3"/>
          <p:cNvGrpSpPr/>
          <p:nvPr/>
        </p:nvGrpSpPr>
        <p:grpSpPr>
          <a:xfrm>
            <a:off x="952500" y="2090051"/>
            <a:ext cx="16383000" cy="7579068"/>
            <a:chOff x="0" y="-72535"/>
            <a:chExt cx="3841588" cy="1412823"/>
          </a:xfrm>
        </p:grpSpPr>
        <p:sp>
          <p:nvSpPr>
            <p:cNvPr id="4" name="Freeform 4"/>
            <p:cNvSpPr/>
            <p:nvPr/>
          </p:nvSpPr>
          <p:spPr>
            <a:xfrm>
              <a:off x="0" y="-72535"/>
              <a:ext cx="3841588" cy="1340288"/>
            </a:xfrm>
            <a:custGeom>
              <a:avLst/>
              <a:gdLst/>
              <a:ahLst/>
              <a:cxnLst/>
              <a:rect l="l" t="t" r="r" b="b"/>
              <a:pathLst>
                <a:path w="3841588" h="1340288">
                  <a:moveTo>
                    <a:pt x="9023" y="0"/>
                  </a:moveTo>
                  <a:lnTo>
                    <a:pt x="3832565" y="0"/>
                  </a:lnTo>
                  <a:cubicBezTo>
                    <a:pt x="3837548" y="0"/>
                    <a:pt x="3841588" y="4040"/>
                    <a:pt x="3841588" y="9023"/>
                  </a:cubicBezTo>
                  <a:lnTo>
                    <a:pt x="3841588" y="1331265"/>
                  </a:lnTo>
                  <a:cubicBezTo>
                    <a:pt x="3841588" y="1336248"/>
                    <a:pt x="3837548" y="1340288"/>
                    <a:pt x="3832565" y="1340288"/>
                  </a:cubicBezTo>
                  <a:lnTo>
                    <a:pt x="9023" y="1340288"/>
                  </a:lnTo>
                  <a:cubicBezTo>
                    <a:pt x="4040" y="1340288"/>
                    <a:pt x="0" y="1336248"/>
                    <a:pt x="0" y="1331265"/>
                  </a:cubicBezTo>
                  <a:lnTo>
                    <a:pt x="0" y="9023"/>
                  </a:lnTo>
                  <a:cubicBezTo>
                    <a:pt x="0" y="4040"/>
                    <a:pt x="4040" y="0"/>
                    <a:pt x="9023" y="0"/>
                  </a:cubicBezTo>
                  <a:close/>
                </a:path>
              </a:pathLst>
            </a:custGeom>
            <a:solidFill>
              <a:srgbClr val="FDFDFD"/>
            </a:solidFill>
          </p:spPr>
          <p:txBody>
            <a:bodyPr/>
            <a:lstStyle/>
            <a:p>
              <a:endParaRPr lang="en-US"/>
            </a:p>
          </p:txBody>
        </p:sp>
        <p:sp>
          <p:nvSpPr>
            <p:cNvPr id="5" name="TextBox 5"/>
            <p:cNvSpPr txBox="1"/>
            <p:nvPr/>
          </p:nvSpPr>
          <p:spPr>
            <a:xfrm>
              <a:off x="0" y="-38100"/>
              <a:ext cx="3841588" cy="1378388"/>
            </a:xfrm>
            <a:prstGeom prst="rect">
              <a:avLst/>
            </a:prstGeom>
          </p:spPr>
          <p:txBody>
            <a:bodyPr lIns="50800" tIns="50800" rIns="50800" bIns="50800" rtlCol="0" anchor="ctr"/>
            <a:lstStyle/>
            <a:p>
              <a:pPr algn="ctr">
                <a:lnSpc>
                  <a:spcPts val="2659"/>
                </a:lnSpc>
              </a:pPr>
              <a:endParaRPr/>
            </a:p>
          </p:txBody>
        </p:sp>
      </p:grpSp>
      <p:sp>
        <p:nvSpPr>
          <p:cNvPr id="6" name="TextBox 6"/>
          <p:cNvSpPr txBox="1"/>
          <p:nvPr/>
        </p:nvSpPr>
        <p:spPr>
          <a:xfrm>
            <a:off x="942109" y="728208"/>
            <a:ext cx="10464380" cy="1043812"/>
          </a:xfrm>
          <a:prstGeom prst="rect">
            <a:avLst/>
          </a:prstGeom>
        </p:spPr>
        <p:txBody>
          <a:bodyPr wrap="square" lIns="0" tIns="0" rIns="0" bIns="0" rtlCol="0" anchor="t">
            <a:spAutoFit/>
          </a:bodyPr>
          <a:lstStyle/>
          <a:p>
            <a:pPr algn="l">
              <a:lnSpc>
                <a:spcPts val="9247"/>
              </a:lnSpc>
              <a:spcBef>
                <a:spcPct val="0"/>
              </a:spcBef>
            </a:pPr>
            <a:r>
              <a:rPr lang="en-US" sz="4400" dirty="0">
                <a:solidFill>
                  <a:srgbClr val="FDFDFD"/>
                </a:solidFill>
                <a:latin typeface="Open Sans Extra Bold"/>
                <a:ea typeface="Open Sans Extra Bold"/>
                <a:cs typeface="Open Sans Extra Bold"/>
                <a:sym typeface="Open Sans Extra Bold"/>
              </a:rPr>
              <a:t>VLAN Configuration scripts :</a:t>
            </a:r>
          </a:p>
        </p:txBody>
      </p:sp>
      <p:grpSp>
        <p:nvGrpSpPr>
          <p:cNvPr id="11" name="Group 11"/>
          <p:cNvGrpSpPr/>
          <p:nvPr/>
        </p:nvGrpSpPr>
        <p:grpSpPr>
          <a:xfrm>
            <a:off x="15573718" y="7940477"/>
            <a:ext cx="4693046" cy="4693046"/>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txBody>
            <a:bodyPr/>
            <a:lstStyle/>
            <a:p>
              <a:endParaRPr lang="en-US"/>
            </a:p>
          </p:txBody>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16" name="TextBox 16"/>
          <p:cNvSpPr txBox="1"/>
          <p:nvPr/>
        </p:nvSpPr>
        <p:spPr>
          <a:xfrm>
            <a:off x="1371600" y="2590755"/>
            <a:ext cx="2514600" cy="458202"/>
          </a:xfrm>
          <a:prstGeom prst="rect">
            <a:avLst/>
          </a:prstGeom>
        </p:spPr>
        <p:txBody>
          <a:bodyPr wrap="square" lIns="0" tIns="0" rIns="0" bIns="0" rtlCol="0" anchor="t">
            <a:spAutoFit/>
          </a:bodyPr>
          <a:lstStyle/>
          <a:p>
            <a:pPr algn="ctr">
              <a:lnSpc>
                <a:spcPts val="3759"/>
              </a:lnSpc>
              <a:spcBef>
                <a:spcPct val="0"/>
              </a:spcBef>
            </a:pPr>
            <a:r>
              <a:rPr lang="en-US" sz="2800" dirty="0">
                <a:solidFill>
                  <a:srgbClr val="145DA0"/>
                </a:solidFill>
                <a:latin typeface="Open Sans Extra Bold"/>
                <a:ea typeface="Open Sans Extra Bold"/>
                <a:cs typeface="Open Sans Extra Bold"/>
                <a:sym typeface="Open Sans Extra Bold"/>
              </a:rPr>
              <a:t>L3 SWITCH</a:t>
            </a:r>
          </a:p>
        </p:txBody>
      </p:sp>
      <p:grpSp>
        <p:nvGrpSpPr>
          <p:cNvPr id="22" name="Group 11">
            <a:extLst>
              <a:ext uri="{FF2B5EF4-FFF2-40B4-BE49-F238E27FC236}">
                <a16:creationId xmlns:a16="http://schemas.microsoft.com/office/drawing/2014/main" id="{835E84CB-F98A-BC4F-FF62-A6C44D769B47}"/>
              </a:ext>
            </a:extLst>
          </p:cNvPr>
          <p:cNvGrpSpPr/>
          <p:nvPr/>
        </p:nvGrpSpPr>
        <p:grpSpPr>
          <a:xfrm>
            <a:off x="-2346523" y="-2346523"/>
            <a:ext cx="4693046" cy="4693046"/>
            <a:chOff x="0" y="0"/>
            <a:chExt cx="812800" cy="812800"/>
          </a:xfrm>
        </p:grpSpPr>
        <p:sp>
          <p:nvSpPr>
            <p:cNvPr id="23" name="Freeform 12">
              <a:extLst>
                <a:ext uri="{FF2B5EF4-FFF2-40B4-BE49-F238E27FC236}">
                  <a16:creationId xmlns:a16="http://schemas.microsoft.com/office/drawing/2014/main" id="{C3466C65-DB92-F795-5325-1FEBF9ADE512}"/>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txBody>
            <a:bodyPr/>
            <a:lstStyle/>
            <a:p>
              <a:endParaRPr lang="en-US"/>
            </a:p>
          </p:txBody>
        </p:sp>
        <p:sp>
          <p:nvSpPr>
            <p:cNvPr id="24" name="TextBox 13">
              <a:extLst>
                <a:ext uri="{FF2B5EF4-FFF2-40B4-BE49-F238E27FC236}">
                  <a16:creationId xmlns:a16="http://schemas.microsoft.com/office/drawing/2014/main" id="{E159F1DE-283F-5789-0E68-92CD9307FB0C}"/>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7" name="TextBox 19">
            <a:extLst>
              <a:ext uri="{FF2B5EF4-FFF2-40B4-BE49-F238E27FC236}">
                <a16:creationId xmlns:a16="http://schemas.microsoft.com/office/drawing/2014/main" id="{B198D269-E991-5DF2-834E-A476BA8363A2}"/>
              </a:ext>
            </a:extLst>
          </p:cNvPr>
          <p:cNvSpPr txBox="1"/>
          <p:nvPr/>
        </p:nvSpPr>
        <p:spPr>
          <a:xfrm>
            <a:off x="2057400" y="3354544"/>
            <a:ext cx="6579359" cy="4379660"/>
          </a:xfrm>
          <a:prstGeom prst="rect">
            <a:avLst/>
          </a:prstGeom>
        </p:spPr>
        <p:txBody>
          <a:bodyPr wrap="square" lIns="0" tIns="0" rIns="0" bIns="0" rtlCol="0" anchor="t">
            <a:spAutoFit/>
          </a:bodyPr>
          <a:lstStyle/>
          <a:p>
            <a:pPr>
              <a:lnSpc>
                <a:spcPct val="150000"/>
              </a:lnSpc>
            </a:pPr>
            <a:r>
              <a:rPr lang="en-US" sz="2400" u="none" strike="noStrike" spc="-39" dirty="0">
                <a:solidFill>
                  <a:srgbClr val="145DA0"/>
                </a:solidFill>
                <a:latin typeface="Poppins"/>
                <a:ea typeface="Poppins"/>
                <a:cs typeface="Poppins"/>
                <a:sym typeface="Poppins"/>
              </a:rPr>
              <a:t>Switch&gt;</a:t>
            </a:r>
            <a:r>
              <a:rPr lang="en-US" sz="2400" u="none" strike="noStrike" spc="-39" dirty="0" err="1">
                <a:solidFill>
                  <a:srgbClr val="145DA0"/>
                </a:solidFill>
                <a:latin typeface="Poppins"/>
                <a:ea typeface="Poppins"/>
                <a:cs typeface="Poppins"/>
                <a:sym typeface="Poppins"/>
              </a:rPr>
              <a:t>en</a:t>
            </a:r>
            <a:endParaRPr lang="en-US" sz="2400" u="none" strike="noStrike" spc="-39" dirty="0">
              <a:solidFill>
                <a:srgbClr val="145DA0"/>
              </a:solidFill>
              <a:latin typeface="Poppins"/>
              <a:ea typeface="Poppins"/>
              <a:cs typeface="Poppins"/>
              <a:sym typeface="Poppins"/>
            </a:endParaRPr>
          </a:p>
          <a:p>
            <a:pPr>
              <a:lnSpc>
                <a:spcPct val="150000"/>
              </a:lnSpc>
            </a:pPr>
            <a:r>
              <a:rPr lang="en-US" sz="2400" u="none" strike="noStrike" spc="-39" dirty="0" err="1">
                <a:solidFill>
                  <a:srgbClr val="145DA0"/>
                </a:solidFill>
                <a:latin typeface="Poppins"/>
                <a:ea typeface="Poppins"/>
                <a:cs typeface="Poppins"/>
                <a:sym typeface="Poppins"/>
              </a:rPr>
              <a:t>Switch#config</a:t>
            </a:r>
            <a:r>
              <a:rPr lang="en-US" sz="2400" u="none" strike="noStrike" spc="-39" dirty="0">
                <a:solidFill>
                  <a:srgbClr val="145DA0"/>
                </a:solidFill>
                <a:latin typeface="Poppins"/>
                <a:ea typeface="Poppins"/>
                <a:cs typeface="Poppins"/>
                <a:sym typeface="Poppins"/>
              </a:rPr>
              <a:t> t</a:t>
            </a:r>
          </a:p>
          <a:p>
            <a:pPr>
              <a:lnSpc>
                <a:spcPct val="150000"/>
              </a:lnSpc>
            </a:pPr>
            <a:r>
              <a:rPr lang="en-US" sz="2400" u="none" strike="noStrike" spc="-39" dirty="0">
                <a:solidFill>
                  <a:srgbClr val="145DA0"/>
                </a:solidFill>
                <a:latin typeface="Poppins"/>
                <a:ea typeface="Poppins"/>
                <a:cs typeface="Poppins"/>
                <a:sym typeface="Poppins"/>
              </a:rPr>
              <a:t>Switch(config)#vlan 10</a:t>
            </a:r>
          </a:p>
          <a:p>
            <a:pPr>
              <a:lnSpc>
                <a:spcPct val="150000"/>
              </a:lnSpc>
            </a:pPr>
            <a:r>
              <a:rPr lang="en-US" sz="2400" u="none" strike="noStrike" spc="-39" dirty="0">
                <a:solidFill>
                  <a:srgbClr val="145DA0"/>
                </a:solidFill>
                <a:latin typeface="Poppins"/>
                <a:ea typeface="Poppins"/>
                <a:cs typeface="Poppins"/>
                <a:sym typeface="Poppins"/>
              </a:rPr>
              <a:t>Switch(config-</a:t>
            </a:r>
            <a:r>
              <a:rPr lang="en-US" sz="2400" u="none" strike="noStrike" spc="-39" dirty="0" err="1">
                <a:solidFill>
                  <a:srgbClr val="145DA0"/>
                </a:solidFill>
                <a:latin typeface="Poppins"/>
                <a:ea typeface="Poppins"/>
                <a:cs typeface="Poppins"/>
                <a:sym typeface="Poppins"/>
              </a:rPr>
              <a:t>vlan</a:t>
            </a:r>
            <a:r>
              <a:rPr lang="en-US" sz="2400" u="none" strike="noStrike" spc="-39" dirty="0">
                <a:solidFill>
                  <a:srgbClr val="145DA0"/>
                </a:solidFill>
                <a:latin typeface="Poppins"/>
                <a:ea typeface="Poppins"/>
                <a:cs typeface="Poppins"/>
                <a:sym typeface="Poppins"/>
              </a:rPr>
              <a:t>)#name admin</a:t>
            </a:r>
          </a:p>
          <a:p>
            <a:pPr>
              <a:lnSpc>
                <a:spcPct val="150000"/>
              </a:lnSpc>
            </a:pPr>
            <a:r>
              <a:rPr lang="en-US" sz="2400" u="none" strike="noStrike" spc="-39" dirty="0">
                <a:solidFill>
                  <a:srgbClr val="145DA0"/>
                </a:solidFill>
                <a:latin typeface="Poppins"/>
                <a:ea typeface="Poppins"/>
                <a:cs typeface="Poppins"/>
                <a:sym typeface="Poppins"/>
              </a:rPr>
              <a:t>Switch(config-</a:t>
            </a:r>
            <a:r>
              <a:rPr lang="en-US" sz="2400" u="none" strike="noStrike" spc="-39" dirty="0" err="1">
                <a:solidFill>
                  <a:srgbClr val="145DA0"/>
                </a:solidFill>
                <a:latin typeface="Poppins"/>
                <a:ea typeface="Poppins"/>
                <a:cs typeface="Poppins"/>
                <a:sym typeface="Poppins"/>
              </a:rPr>
              <a:t>vlan</a:t>
            </a:r>
            <a:r>
              <a:rPr lang="en-US" sz="2400" u="none" strike="noStrike" spc="-39" dirty="0">
                <a:solidFill>
                  <a:srgbClr val="145DA0"/>
                </a:solidFill>
                <a:latin typeface="Poppins"/>
                <a:ea typeface="Poppins"/>
                <a:cs typeface="Poppins"/>
                <a:sym typeface="Poppins"/>
              </a:rPr>
              <a:t>)#exit</a:t>
            </a:r>
          </a:p>
          <a:p>
            <a:pPr>
              <a:lnSpc>
                <a:spcPct val="150000"/>
              </a:lnSpc>
            </a:pPr>
            <a:r>
              <a:rPr lang="en-US" sz="2400" u="none" strike="noStrike" spc="-39" dirty="0">
                <a:solidFill>
                  <a:srgbClr val="145DA0"/>
                </a:solidFill>
                <a:latin typeface="Poppins"/>
                <a:ea typeface="Poppins"/>
                <a:cs typeface="Poppins"/>
                <a:sym typeface="Poppins"/>
              </a:rPr>
              <a:t>Switch(config)#vlan 20</a:t>
            </a:r>
          </a:p>
          <a:p>
            <a:pPr>
              <a:lnSpc>
                <a:spcPct val="150000"/>
              </a:lnSpc>
            </a:pPr>
            <a:r>
              <a:rPr lang="en-US" sz="2400" u="none" strike="noStrike" spc="-39" dirty="0">
                <a:solidFill>
                  <a:srgbClr val="145DA0"/>
                </a:solidFill>
                <a:latin typeface="Poppins"/>
                <a:ea typeface="Poppins"/>
                <a:cs typeface="Poppins"/>
                <a:sym typeface="Poppins"/>
              </a:rPr>
              <a:t>Switch(config-</a:t>
            </a:r>
            <a:r>
              <a:rPr lang="en-US" sz="2400" u="none" strike="noStrike" spc="-39" dirty="0" err="1">
                <a:solidFill>
                  <a:srgbClr val="145DA0"/>
                </a:solidFill>
                <a:latin typeface="Poppins"/>
                <a:ea typeface="Poppins"/>
                <a:cs typeface="Poppins"/>
                <a:sym typeface="Poppins"/>
              </a:rPr>
              <a:t>vlan</a:t>
            </a:r>
            <a:r>
              <a:rPr lang="en-US" sz="2400" u="none" strike="noStrike" spc="-39" dirty="0">
                <a:solidFill>
                  <a:srgbClr val="145DA0"/>
                </a:solidFill>
                <a:latin typeface="Poppins"/>
                <a:ea typeface="Poppins"/>
                <a:cs typeface="Poppins"/>
                <a:sym typeface="Poppins"/>
              </a:rPr>
              <a:t>)#name </a:t>
            </a:r>
            <a:r>
              <a:rPr lang="en-US" sz="2400" u="none" strike="noStrike" spc="-39" dirty="0" err="1">
                <a:solidFill>
                  <a:srgbClr val="145DA0"/>
                </a:solidFill>
                <a:latin typeface="Poppins"/>
                <a:ea typeface="Poppins"/>
                <a:cs typeface="Poppins"/>
                <a:sym typeface="Poppins"/>
              </a:rPr>
              <a:t>hr</a:t>
            </a:r>
            <a:endParaRPr lang="en-US" sz="2400" u="none" strike="noStrike" spc="-39" dirty="0">
              <a:solidFill>
                <a:srgbClr val="145DA0"/>
              </a:solidFill>
              <a:latin typeface="Poppins"/>
              <a:ea typeface="Poppins"/>
              <a:cs typeface="Poppins"/>
              <a:sym typeface="Poppins"/>
            </a:endParaRPr>
          </a:p>
          <a:p>
            <a:pPr>
              <a:lnSpc>
                <a:spcPct val="150000"/>
              </a:lnSpc>
            </a:pPr>
            <a:r>
              <a:rPr lang="en-US" sz="2400" u="none" strike="noStrike" spc="-39" dirty="0">
                <a:solidFill>
                  <a:srgbClr val="145DA0"/>
                </a:solidFill>
                <a:latin typeface="Poppins"/>
                <a:ea typeface="Poppins"/>
                <a:cs typeface="Poppins"/>
                <a:sym typeface="Poppins"/>
              </a:rPr>
              <a:t>Switch(config-</a:t>
            </a:r>
            <a:r>
              <a:rPr lang="en-US" sz="2400" u="none" strike="noStrike" spc="-39" dirty="0" err="1">
                <a:solidFill>
                  <a:srgbClr val="145DA0"/>
                </a:solidFill>
                <a:latin typeface="Poppins"/>
                <a:ea typeface="Poppins"/>
                <a:cs typeface="Poppins"/>
                <a:sym typeface="Poppins"/>
              </a:rPr>
              <a:t>vlan</a:t>
            </a:r>
            <a:r>
              <a:rPr lang="en-US" sz="2400" u="none" strike="noStrike" spc="-39" dirty="0">
                <a:solidFill>
                  <a:srgbClr val="145DA0"/>
                </a:solidFill>
                <a:latin typeface="Poppins"/>
                <a:ea typeface="Poppins"/>
                <a:cs typeface="Poppins"/>
                <a:sym typeface="Poppins"/>
              </a:rPr>
              <a:t>)#exit</a:t>
            </a:r>
          </a:p>
        </p:txBody>
      </p:sp>
      <p:sp>
        <p:nvSpPr>
          <p:cNvPr id="2" name="Slide Number Placeholder 1">
            <a:extLst>
              <a:ext uri="{FF2B5EF4-FFF2-40B4-BE49-F238E27FC236}">
                <a16:creationId xmlns:a16="http://schemas.microsoft.com/office/drawing/2014/main" id="{31B2E206-C813-92C4-2638-EF4292466AAB}"/>
              </a:ext>
            </a:extLst>
          </p:cNvPr>
          <p:cNvSpPr>
            <a:spLocks noGrp="1"/>
          </p:cNvSpPr>
          <p:nvPr>
            <p:ph type="sldNum" sz="quarter" idx="12"/>
          </p:nvPr>
        </p:nvSpPr>
        <p:spPr/>
        <p:txBody>
          <a:bodyPr/>
          <a:lstStyle/>
          <a:p>
            <a:fld id="{B6F15528-21DE-4FAA-801E-634DDDAF4B2B}" type="slidenum">
              <a:rPr lang="en-US" smtClean="0">
                <a:solidFill>
                  <a:schemeClr val="bg1"/>
                </a:solidFill>
              </a:rPr>
              <a:pPr/>
              <a:t>17</a:t>
            </a:fld>
            <a:endParaRPr lang="en-US" dirty="0">
              <a:solidFill>
                <a:schemeClr val="bg1"/>
              </a:solidFill>
            </a:endParaRPr>
          </a:p>
        </p:txBody>
      </p:sp>
    </p:spTree>
    <p:extLst>
      <p:ext uri="{BB962C8B-B14F-4D97-AF65-F5344CB8AC3E}">
        <p14:creationId xmlns:p14="http://schemas.microsoft.com/office/powerpoint/2010/main" val="40374272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5" name="TextBox 5"/>
          <p:cNvSpPr txBox="1"/>
          <p:nvPr/>
        </p:nvSpPr>
        <p:spPr>
          <a:xfrm>
            <a:off x="2200267" y="1673977"/>
            <a:ext cx="3889492" cy="974478"/>
          </a:xfrm>
          <a:prstGeom prst="rect">
            <a:avLst/>
          </a:prstGeom>
        </p:spPr>
        <p:txBody>
          <a:bodyPr lIns="0" tIns="0" rIns="0" bIns="0" rtlCol="0" anchor="t">
            <a:spAutoFit/>
          </a:bodyPr>
          <a:lstStyle/>
          <a:p>
            <a:pPr marL="0" lvl="0" indent="0" algn="l">
              <a:lnSpc>
                <a:spcPts val="7902"/>
              </a:lnSpc>
              <a:spcBef>
                <a:spcPct val="0"/>
              </a:spcBef>
            </a:pPr>
            <a:r>
              <a:rPr lang="en-US" sz="5644" b="1" u="none" strike="noStrike">
                <a:solidFill>
                  <a:srgbClr val="FDFDFD"/>
                </a:solidFill>
                <a:latin typeface="Open Sans Extra Bold"/>
                <a:ea typeface="Open Sans Extra Bold"/>
                <a:cs typeface="Open Sans Extra Bold"/>
                <a:sym typeface="Open Sans Extra Bold"/>
              </a:rPr>
              <a:t>Statistics</a:t>
            </a:r>
          </a:p>
        </p:txBody>
      </p:sp>
      <p:sp>
        <p:nvSpPr>
          <p:cNvPr id="6" name="TextBox 6"/>
          <p:cNvSpPr txBox="1"/>
          <p:nvPr/>
        </p:nvSpPr>
        <p:spPr>
          <a:xfrm>
            <a:off x="2200267" y="5830678"/>
            <a:ext cx="2370352" cy="357988"/>
          </a:xfrm>
          <a:prstGeom prst="rect">
            <a:avLst/>
          </a:prstGeom>
        </p:spPr>
        <p:txBody>
          <a:bodyPr lIns="0" tIns="0" rIns="0" bIns="0" rtlCol="0" anchor="t">
            <a:spAutoFit/>
          </a:bodyPr>
          <a:lstStyle/>
          <a:p>
            <a:pPr marL="0" lvl="0" indent="0" algn="ctr">
              <a:lnSpc>
                <a:spcPts val="2843"/>
              </a:lnSpc>
              <a:spcBef>
                <a:spcPct val="0"/>
              </a:spcBef>
            </a:pPr>
            <a:r>
              <a:rPr lang="en-US" sz="2030" u="none" strike="noStrike" spc="-40">
                <a:solidFill>
                  <a:srgbClr val="FDFDFD"/>
                </a:solidFill>
                <a:latin typeface="Poppins"/>
                <a:ea typeface="Poppins"/>
                <a:cs typeface="Poppins"/>
                <a:sym typeface="Poppins"/>
              </a:rPr>
              <a:t>Revenue Growth</a:t>
            </a:r>
          </a:p>
        </p:txBody>
      </p:sp>
      <p:sp>
        <p:nvSpPr>
          <p:cNvPr id="7" name="TextBox 7"/>
          <p:cNvSpPr txBox="1"/>
          <p:nvPr/>
        </p:nvSpPr>
        <p:spPr>
          <a:xfrm>
            <a:off x="2200267" y="4776684"/>
            <a:ext cx="2370352" cy="971059"/>
          </a:xfrm>
          <a:prstGeom prst="rect">
            <a:avLst/>
          </a:prstGeom>
        </p:spPr>
        <p:txBody>
          <a:bodyPr lIns="0" tIns="0" rIns="0" bIns="0" rtlCol="0" anchor="t">
            <a:spAutoFit/>
          </a:bodyPr>
          <a:lstStyle/>
          <a:p>
            <a:pPr marL="0" lvl="0" indent="0" algn="ctr">
              <a:lnSpc>
                <a:spcPts val="7902"/>
              </a:lnSpc>
              <a:spcBef>
                <a:spcPct val="0"/>
              </a:spcBef>
            </a:pPr>
            <a:r>
              <a:rPr lang="en-US" sz="5644" b="1" u="none" strike="noStrike">
                <a:solidFill>
                  <a:srgbClr val="FDFDFD"/>
                </a:solidFill>
                <a:latin typeface="Open Sans Extra Bold"/>
                <a:ea typeface="Open Sans Extra Bold"/>
                <a:cs typeface="Open Sans Extra Bold"/>
                <a:sym typeface="Open Sans Extra Bold"/>
              </a:rPr>
              <a:t>80%</a:t>
            </a:r>
          </a:p>
        </p:txBody>
      </p:sp>
      <p:sp>
        <p:nvSpPr>
          <p:cNvPr id="9" name="TextBox 9"/>
          <p:cNvSpPr txBox="1"/>
          <p:nvPr/>
        </p:nvSpPr>
        <p:spPr>
          <a:xfrm>
            <a:off x="2200267" y="2713716"/>
            <a:ext cx="5754831" cy="1415263"/>
          </a:xfrm>
          <a:prstGeom prst="rect">
            <a:avLst/>
          </a:prstGeom>
        </p:spPr>
        <p:txBody>
          <a:bodyPr lIns="0" tIns="0" rIns="0" bIns="0" rtlCol="0" anchor="t">
            <a:spAutoFit/>
          </a:bodyPr>
          <a:lstStyle/>
          <a:p>
            <a:pPr marL="0" lvl="0" indent="0" algn="l">
              <a:lnSpc>
                <a:spcPts val="2843"/>
              </a:lnSpc>
              <a:spcBef>
                <a:spcPct val="0"/>
              </a:spcBef>
            </a:pPr>
            <a:r>
              <a:rPr lang="en-US" sz="2030" u="none" strike="noStrike" spc="-40">
                <a:solidFill>
                  <a:srgbClr val="FDFDFD"/>
                </a:solidFill>
                <a:latin typeface="Poppins"/>
                <a:ea typeface="Poppins"/>
                <a:cs typeface="Poppins"/>
                <a:sym typeface="Poppins"/>
              </a:rPr>
              <a:t>Lorem ipsum dolor sit amet, consectetur adipiscing elit. Integer nec sagittis mauris, vitae vehicula urna. Curabitur ultrices urna sit amet magna ultricies ornare. Curabitur ligula.</a:t>
            </a:r>
          </a:p>
        </p:txBody>
      </p:sp>
      <p:sp>
        <p:nvSpPr>
          <p:cNvPr id="10" name="TextBox 10"/>
          <p:cNvSpPr txBox="1"/>
          <p:nvPr/>
        </p:nvSpPr>
        <p:spPr>
          <a:xfrm>
            <a:off x="5301262" y="5830678"/>
            <a:ext cx="2370352" cy="710413"/>
          </a:xfrm>
          <a:prstGeom prst="rect">
            <a:avLst/>
          </a:prstGeom>
        </p:spPr>
        <p:txBody>
          <a:bodyPr lIns="0" tIns="0" rIns="0" bIns="0" rtlCol="0" anchor="t">
            <a:spAutoFit/>
          </a:bodyPr>
          <a:lstStyle/>
          <a:p>
            <a:pPr marL="0" lvl="0" indent="0" algn="ctr">
              <a:lnSpc>
                <a:spcPts val="2843"/>
              </a:lnSpc>
              <a:spcBef>
                <a:spcPct val="0"/>
              </a:spcBef>
            </a:pPr>
            <a:r>
              <a:rPr lang="en-US" sz="2030" u="none" strike="noStrike" spc="-40">
                <a:solidFill>
                  <a:srgbClr val="FDFDFD"/>
                </a:solidFill>
                <a:latin typeface="Poppins"/>
                <a:ea typeface="Poppins"/>
                <a:cs typeface="Poppins"/>
                <a:sym typeface="Poppins"/>
              </a:rPr>
              <a:t>Return on Investment</a:t>
            </a:r>
          </a:p>
        </p:txBody>
      </p:sp>
      <p:sp>
        <p:nvSpPr>
          <p:cNvPr id="11" name="TextBox 11"/>
          <p:cNvSpPr txBox="1"/>
          <p:nvPr/>
        </p:nvSpPr>
        <p:spPr>
          <a:xfrm>
            <a:off x="5301262" y="4776684"/>
            <a:ext cx="2370352" cy="971059"/>
          </a:xfrm>
          <a:prstGeom prst="rect">
            <a:avLst/>
          </a:prstGeom>
        </p:spPr>
        <p:txBody>
          <a:bodyPr lIns="0" tIns="0" rIns="0" bIns="0" rtlCol="0" anchor="t">
            <a:spAutoFit/>
          </a:bodyPr>
          <a:lstStyle/>
          <a:p>
            <a:pPr marL="0" lvl="0" indent="0" algn="ctr">
              <a:lnSpc>
                <a:spcPts val="7902"/>
              </a:lnSpc>
              <a:spcBef>
                <a:spcPct val="0"/>
              </a:spcBef>
            </a:pPr>
            <a:r>
              <a:rPr lang="en-US" sz="5644" b="1" u="none" strike="noStrike">
                <a:solidFill>
                  <a:srgbClr val="FDFDFD"/>
                </a:solidFill>
                <a:latin typeface="Open Sans Extra Bold"/>
                <a:ea typeface="Open Sans Extra Bold"/>
                <a:cs typeface="Open Sans Extra Bold"/>
                <a:sym typeface="Open Sans Extra Bold"/>
              </a:rPr>
              <a:t>10%</a:t>
            </a:r>
          </a:p>
        </p:txBody>
      </p:sp>
      <p:sp>
        <p:nvSpPr>
          <p:cNvPr id="12" name="TextBox 12"/>
          <p:cNvSpPr txBox="1"/>
          <p:nvPr/>
        </p:nvSpPr>
        <p:spPr>
          <a:xfrm>
            <a:off x="2200267" y="7748439"/>
            <a:ext cx="2370352" cy="710413"/>
          </a:xfrm>
          <a:prstGeom prst="rect">
            <a:avLst/>
          </a:prstGeom>
        </p:spPr>
        <p:txBody>
          <a:bodyPr lIns="0" tIns="0" rIns="0" bIns="0" rtlCol="0" anchor="t">
            <a:spAutoFit/>
          </a:bodyPr>
          <a:lstStyle/>
          <a:p>
            <a:pPr marL="0" lvl="0" indent="0" algn="ctr">
              <a:lnSpc>
                <a:spcPts val="2843"/>
              </a:lnSpc>
              <a:spcBef>
                <a:spcPct val="0"/>
              </a:spcBef>
            </a:pPr>
            <a:r>
              <a:rPr lang="en-US" sz="2030" u="none" strike="noStrike" spc="-40">
                <a:solidFill>
                  <a:srgbClr val="FDFDFD"/>
                </a:solidFill>
                <a:latin typeface="Poppins"/>
                <a:ea typeface="Poppins"/>
                <a:cs typeface="Poppins"/>
                <a:sym typeface="Poppins"/>
              </a:rPr>
              <a:t>Customer Acquisition Cost</a:t>
            </a:r>
          </a:p>
        </p:txBody>
      </p:sp>
      <p:sp>
        <p:nvSpPr>
          <p:cNvPr id="13" name="TextBox 13"/>
          <p:cNvSpPr txBox="1"/>
          <p:nvPr/>
        </p:nvSpPr>
        <p:spPr>
          <a:xfrm>
            <a:off x="2200267" y="6694445"/>
            <a:ext cx="2370352" cy="971059"/>
          </a:xfrm>
          <a:prstGeom prst="rect">
            <a:avLst/>
          </a:prstGeom>
        </p:spPr>
        <p:txBody>
          <a:bodyPr lIns="0" tIns="0" rIns="0" bIns="0" rtlCol="0" anchor="t">
            <a:spAutoFit/>
          </a:bodyPr>
          <a:lstStyle/>
          <a:p>
            <a:pPr marL="0" lvl="0" indent="0" algn="ctr">
              <a:lnSpc>
                <a:spcPts val="7902"/>
              </a:lnSpc>
              <a:spcBef>
                <a:spcPct val="0"/>
              </a:spcBef>
            </a:pPr>
            <a:r>
              <a:rPr lang="en-US" sz="5644" b="1" u="none" strike="noStrike">
                <a:solidFill>
                  <a:srgbClr val="FDFDFD"/>
                </a:solidFill>
                <a:latin typeface="Open Sans Extra Bold"/>
                <a:ea typeface="Open Sans Extra Bold"/>
                <a:cs typeface="Open Sans Extra Bold"/>
                <a:sym typeface="Open Sans Extra Bold"/>
              </a:rPr>
              <a:t>20%</a:t>
            </a:r>
          </a:p>
        </p:txBody>
      </p:sp>
      <p:sp>
        <p:nvSpPr>
          <p:cNvPr id="14" name="TextBox 14"/>
          <p:cNvSpPr txBox="1"/>
          <p:nvPr/>
        </p:nvSpPr>
        <p:spPr>
          <a:xfrm>
            <a:off x="5301262" y="7748439"/>
            <a:ext cx="2370352" cy="710413"/>
          </a:xfrm>
          <a:prstGeom prst="rect">
            <a:avLst/>
          </a:prstGeom>
        </p:spPr>
        <p:txBody>
          <a:bodyPr lIns="0" tIns="0" rIns="0" bIns="0" rtlCol="0" anchor="t">
            <a:spAutoFit/>
          </a:bodyPr>
          <a:lstStyle/>
          <a:p>
            <a:pPr marL="0" lvl="0" indent="0" algn="ctr">
              <a:lnSpc>
                <a:spcPts val="2843"/>
              </a:lnSpc>
              <a:spcBef>
                <a:spcPct val="0"/>
              </a:spcBef>
            </a:pPr>
            <a:r>
              <a:rPr lang="en-US" sz="2030" u="none" strike="noStrike" spc="-40">
                <a:solidFill>
                  <a:srgbClr val="FDFDFD"/>
                </a:solidFill>
                <a:latin typeface="Poppins"/>
                <a:ea typeface="Poppins"/>
                <a:cs typeface="Poppins"/>
                <a:sym typeface="Poppins"/>
              </a:rPr>
              <a:t>Customer Satisfaction</a:t>
            </a:r>
          </a:p>
        </p:txBody>
      </p:sp>
      <p:sp>
        <p:nvSpPr>
          <p:cNvPr id="15" name="TextBox 15"/>
          <p:cNvSpPr txBox="1"/>
          <p:nvPr/>
        </p:nvSpPr>
        <p:spPr>
          <a:xfrm>
            <a:off x="5301262" y="6694445"/>
            <a:ext cx="2370352" cy="971059"/>
          </a:xfrm>
          <a:prstGeom prst="rect">
            <a:avLst/>
          </a:prstGeom>
        </p:spPr>
        <p:txBody>
          <a:bodyPr lIns="0" tIns="0" rIns="0" bIns="0" rtlCol="0" anchor="t">
            <a:spAutoFit/>
          </a:bodyPr>
          <a:lstStyle/>
          <a:p>
            <a:pPr marL="0" lvl="0" indent="0" algn="ctr">
              <a:lnSpc>
                <a:spcPts val="7902"/>
              </a:lnSpc>
              <a:spcBef>
                <a:spcPct val="0"/>
              </a:spcBef>
            </a:pPr>
            <a:r>
              <a:rPr lang="en-US" sz="5644" b="1" u="none" strike="noStrike">
                <a:solidFill>
                  <a:srgbClr val="FDFDFD"/>
                </a:solidFill>
                <a:latin typeface="Open Sans Extra Bold"/>
                <a:ea typeface="Open Sans Extra Bold"/>
                <a:cs typeface="Open Sans Extra Bold"/>
                <a:sym typeface="Open Sans Extra Bold"/>
              </a:rPr>
              <a:t>75%</a:t>
            </a:r>
          </a:p>
        </p:txBody>
      </p:sp>
      <p:grpSp>
        <p:nvGrpSpPr>
          <p:cNvPr id="19" name="Group 19"/>
          <p:cNvGrpSpPr/>
          <p:nvPr/>
        </p:nvGrpSpPr>
        <p:grpSpPr>
          <a:xfrm>
            <a:off x="15238003" y="8290589"/>
            <a:ext cx="7523780" cy="7523780"/>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alpha val="95686"/>
              </a:srgbClr>
            </a:solidFill>
            <a:ln cap="sq">
              <a:noFill/>
              <a:prstDash val="solid"/>
              <a:miter/>
            </a:ln>
          </p:spPr>
          <p:txBody>
            <a:bodyPr/>
            <a:lstStyle/>
            <a:p>
              <a:endParaRPr lang="en-US"/>
            </a:p>
          </p:txBody>
        </p:sp>
        <p:sp>
          <p:nvSpPr>
            <p:cNvPr id="21" name="TextBox 21"/>
            <p:cNvSpPr txBox="1"/>
            <p:nvPr/>
          </p:nvSpPr>
          <p:spPr>
            <a:xfrm>
              <a:off x="76200" y="38100"/>
              <a:ext cx="660400" cy="698500"/>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22" name="Group 22"/>
          <p:cNvGrpSpPr/>
          <p:nvPr/>
        </p:nvGrpSpPr>
        <p:grpSpPr>
          <a:xfrm>
            <a:off x="-3429003" y="-4229977"/>
            <a:ext cx="5924489" cy="5970818"/>
            <a:chOff x="40502" y="38100"/>
            <a:chExt cx="812800" cy="819156"/>
          </a:xfrm>
        </p:grpSpPr>
        <p:sp>
          <p:nvSpPr>
            <p:cNvPr id="23" name="Freeform 23"/>
            <p:cNvSpPr/>
            <p:nvPr/>
          </p:nvSpPr>
          <p:spPr>
            <a:xfrm>
              <a:off x="40502" y="44456"/>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alpha val="95686"/>
              </a:srgbClr>
            </a:solidFill>
            <a:ln cap="sq">
              <a:noFill/>
              <a:prstDash val="solid"/>
              <a:miter/>
            </a:ln>
          </p:spPr>
          <p:txBody>
            <a:bodyPr/>
            <a:lstStyle/>
            <a:p>
              <a:endParaRPr lang="en-US" dirty="0"/>
            </a:p>
          </p:txBody>
        </p:sp>
        <p:sp>
          <p:nvSpPr>
            <p:cNvPr id="24" name="TextBox 24"/>
            <p:cNvSpPr txBox="1"/>
            <p:nvPr/>
          </p:nvSpPr>
          <p:spPr>
            <a:xfrm>
              <a:off x="76200" y="38100"/>
              <a:ext cx="660400" cy="698500"/>
            </a:xfrm>
            <a:prstGeom prst="rect">
              <a:avLst/>
            </a:prstGeom>
          </p:spPr>
          <p:txBody>
            <a:bodyPr lIns="50800" tIns="50800" rIns="50800" bIns="50800" rtlCol="0" anchor="ctr"/>
            <a:lstStyle/>
            <a:p>
              <a:pPr marL="0" lvl="0" indent="0" algn="ctr">
                <a:lnSpc>
                  <a:spcPts val="2659"/>
                </a:lnSpc>
                <a:spcBef>
                  <a:spcPct val="0"/>
                </a:spcBef>
              </a:pPr>
              <a:endParaRPr/>
            </a:p>
          </p:txBody>
        </p:sp>
      </p:grpSp>
      <p:graphicFrame>
        <p:nvGraphicFramePr>
          <p:cNvPr id="25" name="Table 24">
            <a:extLst>
              <a:ext uri="{FF2B5EF4-FFF2-40B4-BE49-F238E27FC236}">
                <a16:creationId xmlns:a16="http://schemas.microsoft.com/office/drawing/2014/main" id="{5D5FFA73-5EB3-5D7E-733B-2DF845FA3A69}"/>
              </a:ext>
            </a:extLst>
          </p:cNvPr>
          <p:cNvGraphicFramePr>
            <a:graphicFrameLocks noGrp="1"/>
          </p:cNvGraphicFramePr>
          <p:nvPr>
            <p:extLst>
              <p:ext uri="{D42A27DB-BD31-4B8C-83A1-F6EECF244321}">
                <p14:modId xmlns:p14="http://schemas.microsoft.com/office/powerpoint/2010/main" val="2505234128"/>
              </p:ext>
            </p:extLst>
          </p:nvPr>
        </p:nvGraphicFramePr>
        <p:xfrm>
          <a:off x="2071210" y="1655479"/>
          <a:ext cx="14145579" cy="7800491"/>
        </p:xfrm>
        <a:graphic>
          <a:graphicData uri="http://schemas.openxmlformats.org/drawingml/2006/table">
            <a:tbl>
              <a:tblPr firstRow="1" firstCol="1" bandRow="1">
                <a:tableStyleId>{5C22544A-7EE6-4342-B048-85BDC9FD1C3A}</a:tableStyleId>
              </a:tblPr>
              <a:tblGrid>
                <a:gridCol w="2468796">
                  <a:extLst>
                    <a:ext uri="{9D8B030D-6E8A-4147-A177-3AD203B41FA5}">
                      <a16:colId xmlns:a16="http://schemas.microsoft.com/office/drawing/2014/main" val="2604854998"/>
                    </a:ext>
                  </a:extLst>
                </a:gridCol>
                <a:gridCol w="1974295">
                  <a:extLst>
                    <a:ext uri="{9D8B030D-6E8A-4147-A177-3AD203B41FA5}">
                      <a16:colId xmlns:a16="http://schemas.microsoft.com/office/drawing/2014/main" val="4253405262"/>
                    </a:ext>
                  </a:extLst>
                </a:gridCol>
                <a:gridCol w="3278892">
                  <a:extLst>
                    <a:ext uri="{9D8B030D-6E8A-4147-A177-3AD203B41FA5}">
                      <a16:colId xmlns:a16="http://schemas.microsoft.com/office/drawing/2014/main" val="387404149"/>
                    </a:ext>
                  </a:extLst>
                </a:gridCol>
                <a:gridCol w="3278892">
                  <a:extLst>
                    <a:ext uri="{9D8B030D-6E8A-4147-A177-3AD203B41FA5}">
                      <a16:colId xmlns:a16="http://schemas.microsoft.com/office/drawing/2014/main" val="325001757"/>
                    </a:ext>
                  </a:extLst>
                </a:gridCol>
                <a:gridCol w="3144704">
                  <a:extLst>
                    <a:ext uri="{9D8B030D-6E8A-4147-A177-3AD203B41FA5}">
                      <a16:colId xmlns:a16="http://schemas.microsoft.com/office/drawing/2014/main" val="2821415665"/>
                    </a:ext>
                  </a:extLst>
                </a:gridCol>
              </a:tblGrid>
              <a:tr h="881263">
                <a:tc>
                  <a:txBody>
                    <a:bodyPr/>
                    <a:lstStyle/>
                    <a:p>
                      <a:pPr marL="0" marR="0" algn="ctr"/>
                      <a:r>
                        <a:rPr lang="en-US" sz="2400" dirty="0">
                          <a:effectLst/>
                          <a:latin typeface="Poppins" panose="00000500000000000000" pitchFamily="2" charset="0"/>
                          <a:cs typeface="Poppins" panose="00000500000000000000" pitchFamily="2" charset="0"/>
                        </a:rPr>
                        <a:t>VLAN Name</a:t>
                      </a:r>
                      <a:endParaRPr lang="en-US" sz="1800" dirty="0">
                        <a:effectLst/>
                        <a:latin typeface="Poppins" panose="00000500000000000000" pitchFamily="2" charset="0"/>
                        <a:ea typeface="Times New Roman" panose="02020603050405020304" pitchFamily="18" charset="0"/>
                        <a:cs typeface="Poppins" panose="00000500000000000000" pitchFamily="2" charset="0"/>
                      </a:endParaRPr>
                    </a:p>
                  </a:txBody>
                  <a:tcPr marL="68345" marR="68345" marT="0" marB="0" anchor="ctr">
                    <a:solidFill>
                      <a:srgbClr val="1E64A4"/>
                    </a:solidFill>
                  </a:tcPr>
                </a:tc>
                <a:tc>
                  <a:txBody>
                    <a:bodyPr/>
                    <a:lstStyle/>
                    <a:p>
                      <a:pPr marL="0" marR="0" algn="ctr"/>
                      <a:r>
                        <a:rPr lang="en-US" sz="2400" dirty="0">
                          <a:effectLst/>
                          <a:latin typeface="Poppins" panose="00000500000000000000" pitchFamily="2" charset="0"/>
                          <a:cs typeface="Poppins" panose="00000500000000000000" pitchFamily="2" charset="0"/>
                        </a:rPr>
                        <a:t>VLAN ID</a:t>
                      </a:r>
                      <a:endParaRPr lang="en-US" sz="1800" dirty="0">
                        <a:effectLst/>
                        <a:latin typeface="Poppins" panose="00000500000000000000" pitchFamily="2" charset="0"/>
                        <a:ea typeface="Times New Roman" panose="02020603050405020304" pitchFamily="18" charset="0"/>
                        <a:cs typeface="Poppins" panose="00000500000000000000" pitchFamily="2" charset="0"/>
                      </a:endParaRPr>
                    </a:p>
                  </a:txBody>
                  <a:tcPr marL="68345" marR="68345" marT="0" marB="0" anchor="ctr">
                    <a:solidFill>
                      <a:srgbClr val="1E64A4"/>
                    </a:solidFill>
                  </a:tcPr>
                </a:tc>
                <a:tc>
                  <a:txBody>
                    <a:bodyPr/>
                    <a:lstStyle/>
                    <a:p>
                      <a:pPr marL="0" marR="0" algn="ctr"/>
                      <a:r>
                        <a:rPr lang="en-US" sz="2400">
                          <a:effectLst/>
                          <a:latin typeface="Poppins" panose="00000500000000000000" pitchFamily="2" charset="0"/>
                          <a:cs typeface="Poppins" panose="00000500000000000000" pitchFamily="2" charset="0"/>
                        </a:rPr>
                        <a:t>Subnet (CIDR)</a:t>
                      </a:r>
                      <a:endParaRPr lang="en-US" sz="1800">
                        <a:effectLst/>
                        <a:latin typeface="Poppins" panose="00000500000000000000" pitchFamily="2" charset="0"/>
                        <a:ea typeface="Times New Roman" panose="02020603050405020304" pitchFamily="18" charset="0"/>
                        <a:cs typeface="Poppins" panose="00000500000000000000" pitchFamily="2" charset="0"/>
                      </a:endParaRPr>
                    </a:p>
                  </a:txBody>
                  <a:tcPr marL="68345" marR="68345" marT="0" marB="0" anchor="ctr">
                    <a:solidFill>
                      <a:srgbClr val="1E64A4"/>
                    </a:solidFill>
                  </a:tcPr>
                </a:tc>
                <a:tc>
                  <a:txBody>
                    <a:bodyPr/>
                    <a:lstStyle/>
                    <a:p>
                      <a:pPr marL="0" marR="0" algn="ctr"/>
                      <a:r>
                        <a:rPr lang="en-US" sz="2400">
                          <a:effectLst/>
                          <a:latin typeface="Poppins" panose="00000500000000000000" pitchFamily="2" charset="0"/>
                          <a:cs typeface="Poppins" panose="00000500000000000000" pitchFamily="2" charset="0"/>
                        </a:rPr>
                        <a:t>Gateway (Router IP)</a:t>
                      </a:r>
                      <a:endParaRPr lang="en-US" sz="1800">
                        <a:effectLst/>
                        <a:latin typeface="Poppins" panose="00000500000000000000" pitchFamily="2" charset="0"/>
                        <a:ea typeface="Times New Roman" panose="02020603050405020304" pitchFamily="18" charset="0"/>
                        <a:cs typeface="Poppins" panose="00000500000000000000" pitchFamily="2" charset="0"/>
                      </a:endParaRPr>
                    </a:p>
                  </a:txBody>
                  <a:tcPr marL="68345" marR="68345" marT="0" marB="0" anchor="ctr">
                    <a:solidFill>
                      <a:srgbClr val="1E64A4"/>
                    </a:solidFill>
                  </a:tcPr>
                </a:tc>
                <a:tc>
                  <a:txBody>
                    <a:bodyPr/>
                    <a:lstStyle/>
                    <a:p>
                      <a:pPr marL="0" marR="0" algn="ctr"/>
                      <a:r>
                        <a:rPr lang="en-US" sz="2400" dirty="0">
                          <a:effectLst/>
                          <a:latin typeface="Poppins" panose="00000500000000000000" pitchFamily="2" charset="0"/>
                          <a:cs typeface="Poppins" panose="00000500000000000000" pitchFamily="2" charset="0"/>
                        </a:rPr>
                        <a:t>DHCP Range</a:t>
                      </a:r>
                      <a:endParaRPr lang="en-US" sz="1800" dirty="0">
                        <a:effectLst/>
                        <a:latin typeface="Poppins" panose="00000500000000000000" pitchFamily="2" charset="0"/>
                        <a:ea typeface="Times New Roman" panose="02020603050405020304" pitchFamily="18" charset="0"/>
                        <a:cs typeface="Poppins" panose="00000500000000000000" pitchFamily="2" charset="0"/>
                      </a:endParaRPr>
                    </a:p>
                  </a:txBody>
                  <a:tcPr marL="68345" marR="68345" marT="0" marB="0" anchor="ctr">
                    <a:solidFill>
                      <a:srgbClr val="1E64A4"/>
                    </a:solidFill>
                  </a:tcPr>
                </a:tc>
                <a:extLst>
                  <a:ext uri="{0D108BD9-81ED-4DB2-BD59-A6C34878D82A}">
                    <a16:rowId xmlns:a16="http://schemas.microsoft.com/office/drawing/2014/main" val="2991363092"/>
                  </a:ext>
                </a:extLst>
              </a:tr>
              <a:tr h="848544">
                <a:tc>
                  <a:txBody>
                    <a:bodyPr/>
                    <a:lstStyle/>
                    <a:p>
                      <a:pPr marL="0" marR="0" algn="ctr"/>
                      <a:r>
                        <a:rPr lang="en-US" sz="2400" dirty="0">
                          <a:effectLst/>
                          <a:latin typeface="Poppins" panose="00000500000000000000" pitchFamily="2" charset="0"/>
                          <a:cs typeface="Poppins" panose="00000500000000000000" pitchFamily="2" charset="0"/>
                        </a:rPr>
                        <a:t>admin</a:t>
                      </a:r>
                      <a:endParaRPr lang="en-US" sz="1800" dirty="0">
                        <a:effectLst/>
                        <a:latin typeface="Poppins" panose="00000500000000000000" pitchFamily="2" charset="0"/>
                        <a:ea typeface="Times New Roman" panose="02020603050405020304" pitchFamily="18" charset="0"/>
                        <a:cs typeface="Poppins" panose="00000500000000000000" pitchFamily="2" charset="0"/>
                      </a:endParaRPr>
                    </a:p>
                  </a:txBody>
                  <a:tcPr marL="68345" marR="68345" marT="0" marB="0" anchor="ctr">
                    <a:solidFill>
                      <a:srgbClr val="1E64A4"/>
                    </a:solidFill>
                  </a:tcPr>
                </a:tc>
                <a:tc>
                  <a:txBody>
                    <a:bodyPr/>
                    <a:lstStyle/>
                    <a:p>
                      <a:pPr marL="0" marR="0" algn="ctr"/>
                      <a:r>
                        <a:rPr lang="en-US" sz="2400" dirty="0">
                          <a:solidFill>
                            <a:srgbClr val="1F497D"/>
                          </a:solidFill>
                          <a:effectLst/>
                          <a:latin typeface="Poppins" panose="00000500000000000000" pitchFamily="2" charset="0"/>
                          <a:cs typeface="Poppins" panose="00000500000000000000" pitchFamily="2" charset="0"/>
                        </a:rPr>
                        <a:t>10</a:t>
                      </a:r>
                      <a:endParaRPr lang="en-US" sz="1800" dirty="0">
                        <a:solidFill>
                          <a:srgbClr val="1F497D"/>
                        </a:solidFill>
                        <a:effectLst/>
                        <a:latin typeface="Poppins" panose="00000500000000000000" pitchFamily="2" charset="0"/>
                        <a:ea typeface="Times New Roman" panose="02020603050405020304" pitchFamily="18" charset="0"/>
                        <a:cs typeface="Poppins" panose="00000500000000000000" pitchFamily="2" charset="0"/>
                      </a:endParaRPr>
                    </a:p>
                  </a:txBody>
                  <a:tcPr marL="68345" marR="68345" marT="0" marB="0" anchor="ctr"/>
                </a:tc>
                <a:tc>
                  <a:txBody>
                    <a:bodyPr/>
                    <a:lstStyle/>
                    <a:p>
                      <a:pPr marL="0" marR="0" algn="ctr"/>
                      <a:r>
                        <a:rPr lang="en-US" sz="2400">
                          <a:solidFill>
                            <a:srgbClr val="1F497D"/>
                          </a:solidFill>
                          <a:effectLst/>
                          <a:latin typeface="Poppins" panose="00000500000000000000" pitchFamily="2" charset="0"/>
                          <a:cs typeface="Poppins" panose="00000500000000000000" pitchFamily="2" charset="0"/>
                        </a:rPr>
                        <a:t>192.168.1.0/24</a:t>
                      </a:r>
                      <a:endParaRPr lang="en-US" sz="1800">
                        <a:solidFill>
                          <a:srgbClr val="1F497D"/>
                        </a:solidFill>
                        <a:effectLst/>
                        <a:latin typeface="Poppins" panose="00000500000000000000" pitchFamily="2" charset="0"/>
                        <a:ea typeface="Times New Roman" panose="02020603050405020304" pitchFamily="18" charset="0"/>
                        <a:cs typeface="Poppins" panose="00000500000000000000" pitchFamily="2" charset="0"/>
                      </a:endParaRPr>
                    </a:p>
                  </a:txBody>
                  <a:tcPr marL="68345" marR="68345" marT="0" marB="0" anchor="ctr"/>
                </a:tc>
                <a:tc>
                  <a:txBody>
                    <a:bodyPr/>
                    <a:lstStyle/>
                    <a:p>
                      <a:pPr marL="0" marR="0" algn="ctr"/>
                      <a:r>
                        <a:rPr lang="en-US" sz="2400">
                          <a:solidFill>
                            <a:srgbClr val="1F497D"/>
                          </a:solidFill>
                          <a:effectLst/>
                          <a:latin typeface="Poppins" panose="00000500000000000000" pitchFamily="2" charset="0"/>
                          <a:cs typeface="Poppins" panose="00000500000000000000" pitchFamily="2" charset="0"/>
                        </a:rPr>
                        <a:t>192.168.1.1/24</a:t>
                      </a:r>
                      <a:endParaRPr lang="en-US" sz="1800">
                        <a:solidFill>
                          <a:srgbClr val="1F497D"/>
                        </a:solidFill>
                        <a:effectLst/>
                        <a:latin typeface="Poppins" panose="00000500000000000000" pitchFamily="2" charset="0"/>
                        <a:ea typeface="Times New Roman" panose="02020603050405020304" pitchFamily="18" charset="0"/>
                        <a:cs typeface="Poppins" panose="00000500000000000000" pitchFamily="2" charset="0"/>
                      </a:endParaRPr>
                    </a:p>
                  </a:txBody>
                  <a:tcPr marL="68345" marR="68345" marT="0" marB="0" anchor="ctr"/>
                </a:tc>
                <a:tc>
                  <a:txBody>
                    <a:bodyPr/>
                    <a:lstStyle/>
                    <a:p>
                      <a:pPr marL="0" marR="0" algn="ctr"/>
                      <a:r>
                        <a:rPr lang="en-US" sz="2400">
                          <a:solidFill>
                            <a:srgbClr val="1F497D"/>
                          </a:solidFill>
                          <a:effectLst/>
                          <a:latin typeface="Poppins" panose="00000500000000000000" pitchFamily="2" charset="0"/>
                          <a:cs typeface="Poppins" panose="00000500000000000000" pitchFamily="2" charset="0"/>
                        </a:rPr>
                        <a:t>192.168.1.2- 192.168.1.254</a:t>
                      </a:r>
                      <a:endParaRPr lang="en-US" sz="1800">
                        <a:solidFill>
                          <a:srgbClr val="1F497D"/>
                        </a:solidFill>
                        <a:effectLst/>
                        <a:latin typeface="Poppins" panose="00000500000000000000" pitchFamily="2" charset="0"/>
                        <a:ea typeface="Times New Roman" panose="02020603050405020304" pitchFamily="18" charset="0"/>
                        <a:cs typeface="Poppins" panose="00000500000000000000" pitchFamily="2" charset="0"/>
                      </a:endParaRPr>
                    </a:p>
                  </a:txBody>
                  <a:tcPr marL="68345" marR="68345" marT="0" marB="0" anchor="ctr"/>
                </a:tc>
                <a:extLst>
                  <a:ext uri="{0D108BD9-81ED-4DB2-BD59-A6C34878D82A}">
                    <a16:rowId xmlns:a16="http://schemas.microsoft.com/office/drawing/2014/main" val="2486976206"/>
                  </a:ext>
                </a:extLst>
              </a:tr>
              <a:tr h="881263">
                <a:tc>
                  <a:txBody>
                    <a:bodyPr/>
                    <a:lstStyle/>
                    <a:p>
                      <a:pPr marL="0" marR="0" algn="ctr"/>
                      <a:r>
                        <a:rPr lang="en-US" sz="2400">
                          <a:effectLst/>
                          <a:latin typeface="Poppins" panose="00000500000000000000" pitchFamily="2" charset="0"/>
                          <a:cs typeface="Poppins" panose="00000500000000000000" pitchFamily="2" charset="0"/>
                        </a:rPr>
                        <a:t>hr</a:t>
                      </a:r>
                      <a:endParaRPr lang="en-US" sz="1800">
                        <a:effectLst/>
                        <a:latin typeface="Poppins" panose="00000500000000000000" pitchFamily="2" charset="0"/>
                        <a:ea typeface="Times New Roman" panose="02020603050405020304" pitchFamily="18" charset="0"/>
                        <a:cs typeface="Poppins" panose="00000500000000000000" pitchFamily="2" charset="0"/>
                      </a:endParaRPr>
                    </a:p>
                  </a:txBody>
                  <a:tcPr marL="68345" marR="68345" marT="0" marB="0" anchor="ctr">
                    <a:solidFill>
                      <a:srgbClr val="1E64A4"/>
                    </a:solidFill>
                  </a:tcPr>
                </a:tc>
                <a:tc>
                  <a:txBody>
                    <a:bodyPr/>
                    <a:lstStyle/>
                    <a:p>
                      <a:pPr marL="0" marR="0" algn="ctr"/>
                      <a:r>
                        <a:rPr lang="en-US" sz="2400" dirty="0">
                          <a:solidFill>
                            <a:srgbClr val="1F497D"/>
                          </a:solidFill>
                          <a:effectLst/>
                          <a:latin typeface="Poppins" panose="00000500000000000000" pitchFamily="2" charset="0"/>
                          <a:cs typeface="Poppins" panose="00000500000000000000" pitchFamily="2" charset="0"/>
                        </a:rPr>
                        <a:t>20</a:t>
                      </a:r>
                      <a:endParaRPr lang="en-US" sz="1800" dirty="0">
                        <a:solidFill>
                          <a:srgbClr val="1F497D"/>
                        </a:solidFill>
                        <a:effectLst/>
                        <a:latin typeface="Poppins" panose="00000500000000000000" pitchFamily="2" charset="0"/>
                        <a:ea typeface="Times New Roman" panose="02020603050405020304" pitchFamily="18" charset="0"/>
                        <a:cs typeface="Poppins" panose="00000500000000000000" pitchFamily="2" charset="0"/>
                      </a:endParaRPr>
                    </a:p>
                  </a:txBody>
                  <a:tcPr marL="68345" marR="68345" marT="0" marB="0" anchor="ctr"/>
                </a:tc>
                <a:tc>
                  <a:txBody>
                    <a:bodyPr/>
                    <a:lstStyle/>
                    <a:p>
                      <a:pPr marL="0" marR="0" algn="ctr"/>
                      <a:r>
                        <a:rPr lang="en-US" sz="2400" dirty="0">
                          <a:solidFill>
                            <a:srgbClr val="1F497D"/>
                          </a:solidFill>
                          <a:effectLst/>
                          <a:latin typeface="Poppins" panose="00000500000000000000" pitchFamily="2" charset="0"/>
                          <a:cs typeface="Poppins" panose="00000500000000000000" pitchFamily="2" charset="0"/>
                        </a:rPr>
                        <a:t>192.168.2.0/24</a:t>
                      </a:r>
                      <a:endParaRPr lang="en-US" sz="1800" dirty="0">
                        <a:solidFill>
                          <a:srgbClr val="1F497D"/>
                        </a:solidFill>
                        <a:effectLst/>
                        <a:latin typeface="Poppins" panose="00000500000000000000" pitchFamily="2" charset="0"/>
                        <a:ea typeface="Times New Roman" panose="02020603050405020304" pitchFamily="18" charset="0"/>
                        <a:cs typeface="Poppins" panose="00000500000000000000" pitchFamily="2" charset="0"/>
                      </a:endParaRPr>
                    </a:p>
                  </a:txBody>
                  <a:tcPr marL="68345" marR="68345" marT="0" marB="0" anchor="ctr"/>
                </a:tc>
                <a:tc>
                  <a:txBody>
                    <a:bodyPr/>
                    <a:lstStyle/>
                    <a:p>
                      <a:pPr marL="0" marR="0" algn="ctr"/>
                      <a:r>
                        <a:rPr lang="en-US" sz="2400">
                          <a:solidFill>
                            <a:srgbClr val="1F497D"/>
                          </a:solidFill>
                          <a:effectLst/>
                          <a:latin typeface="Poppins" panose="00000500000000000000" pitchFamily="2" charset="0"/>
                          <a:cs typeface="Poppins" panose="00000500000000000000" pitchFamily="2" charset="0"/>
                        </a:rPr>
                        <a:t>192.168.2.1/24</a:t>
                      </a:r>
                      <a:endParaRPr lang="en-US" sz="1800">
                        <a:solidFill>
                          <a:srgbClr val="1F497D"/>
                        </a:solidFill>
                        <a:effectLst/>
                        <a:latin typeface="Poppins" panose="00000500000000000000" pitchFamily="2" charset="0"/>
                        <a:ea typeface="Times New Roman" panose="02020603050405020304" pitchFamily="18" charset="0"/>
                        <a:cs typeface="Poppins" panose="00000500000000000000" pitchFamily="2" charset="0"/>
                      </a:endParaRPr>
                    </a:p>
                  </a:txBody>
                  <a:tcPr marL="68345" marR="68345" marT="0" marB="0" anchor="ctr"/>
                </a:tc>
                <a:tc>
                  <a:txBody>
                    <a:bodyPr/>
                    <a:lstStyle/>
                    <a:p>
                      <a:pPr marL="0" marR="0" algn="ctr"/>
                      <a:r>
                        <a:rPr lang="en-US" sz="2400" dirty="0">
                          <a:solidFill>
                            <a:srgbClr val="1F497D"/>
                          </a:solidFill>
                          <a:effectLst/>
                          <a:latin typeface="Poppins" panose="00000500000000000000" pitchFamily="2" charset="0"/>
                          <a:cs typeface="Poppins" panose="00000500000000000000" pitchFamily="2" charset="0"/>
                        </a:rPr>
                        <a:t>192.168.2.2- 192.168.2.254</a:t>
                      </a:r>
                      <a:endParaRPr lang="en-US" sz="1800" dirty="0">
                        <a:solidFill>
                          <a:srgbClr val="1F497D"/>
                        </a:solidFill>
                        <a:effectLst/>
                        <a:latin typeface="Poppins" panose="00000500000000000000" pitchFamily="2" charset="0"/>
                        <a:ea typeface="Times New Roman" panose="02020603050405020304" pitchFamily="18" charset="0"/>
                        <a:cs typeface="Poppins" panose="00000500000000000000" pitchFamily="2" charset="0"/>
                      </a:endParaRPr>
                    </a:p>
                  </a:txBody>
                  <a:tcPr marL="68345" marR="68345" marT="0" marB="0" anchor="ctr"/>
                </a:tc>
                <a:extLst>
                  <a:ext uri="{0D108BD9-81ED-4DB2-BD59-A6C34878D82A}">
                    <a16:rowId xmlns:a16="http://schemas.microsoft.com/office/drawing/2014/main" val="1766491801"/>
                  </a:ext>
                </a:extLst>
              </a:tr>
              <a:tr h="881263">
                <a:tc>
                  <a:txBody>
                    <a:bodyPr/>
                    <a:lstStyle/>
                    <a:p>
                      <a:pPr marL="0" marR="0" algn="ctr"/>
                      <a:r>
                        <a:rPr lang="en-US" sz="2400">
                          <a:effectLst/>
                          <a:latin typeface="Poppins" panose="00000500000000000000" pitchFamily="2" charset="0"/>
                          <a:cs typeface="Poppins" panose="00000500000000000000" pitchFamily="2" charset="0"/>
                        </a:rPr>
                        <a:t>finance</a:t>
                      </a:r>
                      <a:endParaRPr lang="en-US" sz="1800">
                        <a:effectLst/>
                        <a:latin typeface="Poppins" panose="00000500000000000000" pitchFamily="2" charset="0"/>
                        <a:ea typeface="Times New Roman" panose="02020603050405020304" pitchFamily="18" charset="0"/>
                        <a:cs typeface="Poppins" panose="00000500000000000000" pitchFamily="2" charset="0"/>
                      </a:endParaRPr>
                    </a:p>
                  </a:txBody>
                  <a:tcPr marL="68345" marR="68345" marT="0" marB="0" anchor="ctr">
                    <a:solidFill>
                      <a:srgbClr val="1E64A4"/>
                    </a:solidFill>
                  </a:tcPr>
                </a:tc>
                <a:tc>
                  <a:txBody>
                    <a:bodyPr/>
                    <a:lstStyle/>
                    <a:p>
                      <a:pPr marL="0" marR="0" algn="ctr"/>
                      <a:r>
                        <a:rPr lang="en-US" sz="2400">
                          <a:solidFill>
                            <a:srgbClr val="1F497D"/>
                          </a:solidFill>
                          <a:effectLst/>
                          <a:latin typeface="Poppins" panose="00000500000000000000" pitchFamily="2" charset="0"/>
                          <a:cs typeface="Poppins" panose="00000500000000000000" pitchFamily="2" charset="0"/>
                        </a:rPr>
                        <a:t>30</a:t>
                      </a:r>
                      <a:endParaRPr lang="en-US" sz="1800">
                        <a:solidFill>
                          <a:srgbClr val="1F497D"/>
                        </a:solidFill>
                        <a:effectLst/>
                        <a:latin typeface="Poppins" panose="00000500000000000000" pitchFamily="2" charset="0"/>
                        <a:ea typeface="Times New Roman" panose="02020603050405020304" pitchFamily="18" charset="0"/>
                        <a:cs typeface="Poppins" panose="00000500000000000000" pitchFamily="2" charset="0"/>
                      </a:endParaRPr>
                    </a:p>
                  </a:txBody>
                  <a:tcPr marL="68345" marR="68345" marT="0" marB="0" anchor="ctr"/>
                </a:tc>
                <a:tc>
                  <a:txBody>
                    <a:bodyPr/>
                    <a:lstStyle/>
                    <a:p>
                      <a:pPr marL="0" marR="0" algn="ctr"/>
                      <a:r>
                        <a:rPr lang="en-US" sz="2400" dirty="0">
                          <a:solidFill>
                            <a:srgbClr val="1F497D"/>
                          </a:solidFill>
                          <a:effectLst/>
                          <a:latin typeface="Poppins" panose="00000500000000000000" pitchFamily="2" charset="0"/>
                          <a:cs typeface="Poppins" panose="00000500000000000000" pitchFamily="2" charset="0"/>
                        </a:rPr>
                        <a:t>192.168.3.0/24</a:t>
                      </a:r>
                      <a:endParaRPr lang="en-US" sz="1800" dirty="0">
                        <a:solidFill>
                          <a:srgbClr val="1F497D"/>
                        </a:solidFill>
                        <a:effectLst/>
                        <a:latin typeface="Poppins" panose="00000500000000000000" pitchFamily="2" charset="0"/>
                        <a:ea typeface="Times New Roman" panose="02020603050405020304" pitchFamily="18" charset="0"/>
                        <a:cs typeface="Poppins" panose="00000500000000000000" pitchFamily="2" charset="0"/>
                      </a:endParaRPr>
                    </a:p>
                  </a:txBody>
                  <a:tcPr marL="68345" marR="68345" marT="0" marB="0" anchor="ctr"/>
                </a:tc>
                <a:tc>
                  <a:txBody>
                    <a:bodyPr/>
                    <a:lstStyle/>
                    <a:p>
                      <a:pPr marL="0" marR="0" algn="ctr"/>
                      <a:r>
                        <a:rPr lang="en-US" sz="2400">
                          <a:solidFill>
                            <a:srgbClr val="1F497D"/>
                          </a:solidFill>
                          <a:effectLst/>
                          <a:latin typeface="Poppins" panose="00000500000000000000" pitchFamily="2" charset="0"/>
                          <a:cs typeface="Poppins" panose="00000500000000000000" pitchFamily="2" charset="0"/>
                        </a:rPr>
                        <a:t>192.168.3.1/24</a:t>
                      </a:r>
                      <a:endParaRPr lang="en-US" sz="1800">
                        <a:solidFill>
                          <a:srgbClr val="1F497D"/>
                        </a:solidFill>
                        <a:effectLst/>
                        <a:latin typeface="Poppins" panose="00000500000000000000" pitchFamily="2" charset="0"/>
                        <a:ea typeface="Times New Roman" panose="02020603050405020304" pitchFamily="18" charset="0"/>
                        <a:cs typeface="Poppins" panose="00000500000000000000" pitchFamily="2" charset="0"/>
                      </a:endParaRPr>
                    </a:p>
                  </a:txBody>
                  <a:tcPr marL="68345" marR="68345" marT="0" marB="0" anchor="ctr"/>
                </a:tc>
                <a:tc>
                  <a:txBody>
                    <a:bodyPr/>
                    <a:lstStyle/>
                    <a:p>
                      <a:pPr marL="0" marR="0" algn="ctr"/>
                      <a:r>
                        <a:rPr lang="en-US" sz="2400">
                          <a:solidFill>
                            <a:srgbClr val="1F497D"/>
                          </a:solidFill>
                          <a:effectLst/>
                          <a:latin typeface="Poppins" panose="00000500000000000000" pitchFamily="2" charset="0"/>
                          <a:cs typeface="Poppins" panose="00000500000000000000" pitchFamily="2" charset="0"/>
                        </a:rPr>
                        <a:t>192.168.3.2- 192.168.3.254</a:t>
                      </a:r>
                      <a:endParaRPr lang="en-US" sz="1800">
                        <a:solidFill>
                          <a:srgbClr val="1F497D"/>
                        </a:solidFill>
                        <a:effectLst/>
                        <a:latin typeface="Poppins" panose="00000500000000000000" pitchFamily="2" charset="0"/>
                        <a:ea typeface="Times New Roman" panose="02020603050405020304" pitchFamily="18" charset="0"/>
                        <a:cs typeface="Poppins" panose="00000500000000000000" pitchFamily="2" charset="0"/>
                      </a:endParaRPr>
                    </a:p>
                  </a:txBody>
                  <a:tcPr marL="68345" marR="68345" marT="0" marB="0" anchor="ctr"/>
                </a:tc>
                <a:extLst>
                  <a:ext uri="{0D108BD9-81ED-4DB2-BD59-A6C34878D82A}">
                    <a16:rowId xmlns:a16="http://schemas.microsoft.com/office/drawing/2014/main" val="1023253649"/>
                  </a:ext>
                </a:extLst>
              </a:tr>
              <a:tr h="848544">
                <a:tc>
                  <a:txBody>
                    <a:bodyPr/>
                    <a:lstStyle/>
                    <a:p>
                      <a:pPr marL="0" marR="0" algn="ctr"/>
                      <a:r>
                        <a:rPr lang="en-US" sz="2400">
                          <a:effectLst/>
                          <a:latin typeface="Poppins" panose="00000500000000000000" pitchFamily="2" charset="0"/>
                          <a:cs typeface="Poppins" panose="00000500000000000000" pitchFamily="2" charset="0"/>
                        </a:rPr>
                        <a:t>buisness</a:t>
                      </a:r>
                      <a:endParaRPr lang="en-US" sz="1800">
                        <a:effectLst/>
                        <a:latin typeface="Poppins" panose="00000500000000000000" pitchFamily="2" charset="0"/>
                        <a:ea typeface="Times New Roman" panose="02020603050405020304" pitchFamily="18" charset="0"/>
                        <a:cs typeface="Poppins" panose="00000500000000000000" pitchFamily="2" charset="0"/>
                      </a:endParaRPr>
                    </a:p>
                  </a:txBody>
                  <a:tcPr marL="68345" marR="68345" marT="0" marB="0" anchor="ctr">
                    <a:solidFill>
                      <a:srgbClr val="1E64A4"/>
                    </a:solidFill>
                  </a:tcPr>
                </a:tc>
                <a:tc>
                  <a:txBody>
                    <a:bodyPr/>
                    <a:lstStyle/>
                    <a:p>
                      <a:pPr marL="0" marR="0" algn="ctr"/>
                      <a:r>
                        <a:rPr lang="en-US" sz="2400">
                          <a:solidFill>
                            <a:srgbClr val="1F497D"/>
                          </a:solidFill>
                          <a:effectLst/>
                          <a:latin typeface="Poppins" panose="00000500000000000000" pitchFamily="2" charset="0"/>
                          <a:cs typeface="Poppins" panose="00000500000000000000" pitchFamily="2" charset="0"/>
                        </a:rPr>
                        <a:t>40</a:t>
                      </a:r>
                      <a:endParaRPr lang="en-US" sz="1800">
                        <a:solidFill>
                          <a:srgbClr val="1F497D"/>
                        </a:solidFill>
                        <a:effectLst/>
                        <a:latin typeface="Poppins" panose="00000500000000000000" pitchFamily="2" charset="0"/>
                        <a:ea typeface="Times New Roman" panose="02020603050405020304" pitchFamily="18" charset="0"/>
                        <a:cs typeface="Poppins" panose="00000500000000000000" pitchFamily="2" charset="0"/>
                      </a:endParaRPr>
                    </a:p>
                  </a:txBody>
                  <a:tcPr marL="68345" marR="68345" marT="0" marB="0" anchor="ctr"/>
                </a:tc>
                <a:tc>
                  <a:txBody>
                    <a:bodyPr/>
                    <a:lstStyle/>
                    <a:p>
                      <a:pPr marL="0" marR="0" algn="ctr"/>
                      <a:r>
                        <a:rPr lang="en-US" sz="2400" dirty="0">
                          <a:solidFill>
                            <a:srgbClr val="1F497D"/>
                          </a:solidFill>
                          <a:effectLst/>
                          <a:latin typeface="Poppins" panose="00000500000000000000" pitchFamily="2" charset="0"/>
                          <a:cs typeface="Poppins" panose="00000500000000000000" pitchFamily="2" charset="0"/>
                        </a:rPr>
                        <a:t>192.168.4.0/24</a:t>
                      </a:r>
                      <a:endParaRPr lang="en-US" sz="1800" dirty="0">
                        <a:solidFill>
                          <a:srgbClr val="1F497D"/>
                        </a:solidFill>
                        <a:effectLst/>
                        <a:latin typeface="Poppins" panose="00000500000000000000" pitchFamily="2" charset="0"/>
                        <a:ea typeface="Times New Roman" panose="02020603050405020304" pitchFamily="18" charset="0"/>
                        <a:cs typeface="Poppins" panose="00000500000000000000" pitchFamily="2" charset="0"/>
                      </a:endParaRPr>
                    </a:p>
                  </a:txBody>
                  <a:tcPr marL="68345" marR="68345" marT="0" marB="0" anchor="ctr"/>
                </a:tc>
                <a:tc>
                  <a:txBody>
                    <a:bodyPr/>
                    <a:lstStyle/>
                    <a:p>
                      <a:pPr marL="0" marR="0" algn="ctr"/>
                      <a:r>
                        <a:rPr lang="en-US" sz="2400" dirty="0">
                          <a:solidFill>
                            <a:srgbClr val="1F497D"/>
                          </a:solidFill>
                          <a:effectLst/>
                          <a:latin typeface="Poppins" panose="00000500000000000000" pitchFamily="2" charset="0"/>
                          <a:cs typeface="Poppins" panose="00000500000000000000" pitchFamily="2" charset="0"/>
                        </a:rPr>
                        <a:t>192.168.4.1/24</a:t>
                      </a:r>
                      <a:endParaRPr lang="en-US" sz="1800" dirty="0">
                        <a:solidFill>
                          <a:srgbClr val="1F497D"/>
                        </a:solidFill>
                        <a:effectLst/>
                        <a:latin typeface="Poppins" panose="00000500000000000000" pitchFamily="2" charset="0"/>
                        <a:ea typeface="Times New Roman" panose="02020603050405020304" pitchFamily="18" charset="0"/>
                        <a:cs typeface="Poppins" panose="00000500000000000000" pitchFamily="2" charset="0"/>
                      </a:endParaRPr>
                    </a:p>
                  </a:txBody>
                  <a:tcPr marL="68345" marR="68345" marT="0" marB="0" anchor="ctr"/>
                </a:tc>
                <a:tc>
                  <a:txBody>
                    <a:bodyPr/>
                    <a:lstStyle/>
                    <a:p>
                      <a:pPr marL="0" marR="0" algn="ctr"/>
                      <a:r>
                        <a:rPr lang="en-US" sz="2400">
                          <a:solidFill>
                            <a:srgbClr val="1F497D"/>
                          </a:solidFill>
                          <a:effectLst/>
                          <a:latin typeface="Poppins" panose="00000500000000000000" pitchFamily="2" charset="0"/>
                          <a:cs typeface="Poppins" panose="00000500000000000000" pitchFamily="2" charset="0"/>
                        </a:rPr>
                        <a:t>192.168.4.2- 192.168.4.254</a:t>
                      </a:r>
                      <a:endParaRPr lang="en-US" sz="1800">
                        <a:solidFill>
                          <a:srgbClr val="1F497D"/>
                        </a:solidFill>
                        <a:effectLst/>
                        <a:latin typeface="Poppins" panose="00000500000000000000" pitchFamily="2" charset="0"/>
                        <a:ea typeface="Times New Roman" panose="02020603050405020304" pitchFamily="18" charset="0"/>
                        <a:cs typeface="Poppins" panose="00000500000000000000" pitchFamily="2" charset="0"/>
                      </a:endParaRPr>
                    </a:p>
                  </a:txBody>
                  <a:tcPr marL="68345" marR="68345" marT="0" marB="0" anchor="ctr"/>
                </a:tc>
                <a:extLst>
                  <a:ext uri="{0D108BD9-81ED-4DB2-BD59-A6C34878D82A}">
                    <a16:rowId xmlns:a16="http://schemas.microsoft.com/office/drawing/2014/main" val="3871717176"/>
                  </a:ext>
                </a:extLst>
              </a:tr>
              <a:tr h="881263">
                <a:tc>
                  <a:txBody>
                    <a:bodyPr/>
                    <a:lstStyle/>
                    <a:p>
                      <a:pPr marL="0" marR="0" algn="ctr"/>
                      <a:r>
                        <a:rPr lang="en-US" sz="2400">
                          <a:effectLst/>
                          <a:latin typeface="Poppins" panose="00000500000000000000" pitchFamily="2" charset="0"/>
                          <a:cs typeface="Poppins" panose="00000500000000000000" pitchFamily="2" charset="0"/>
                        </a:rPr>
                        <a:t>engineering</a:t>
                      </a:r>
                      <a:endParaRPr lang="en-US" sz="1800">
                        <a:effectLst/>
                        <a:latin typeface="Poppins" panose="00000500000000000000" pitchFamily="2" charset="0"/>
                        <a:ea typeface="Times New Roman" panose="02020603050405020304" pitchFamily="18" charset="0"/>
                        <a:cs typeface="Poppins" panose="00000500000000000000" pitchFamily="2" charset="0"/>
                      </a:endParaRPr>
                    </a:p>
                  </a:txBody>
                  <a:tcPr marL="68345" marR="68345" marT="0" marB="0" anchor="ctr">
                    <a:solidFill>
                      <a:srgbClr val="1E64A4"/>
                    </a:solidFill>
                  </a:tcPr>
                </a:tc>
                <a:tc>
                  <a:txBody>
                    <a:bodyPr/>
                    <a:lstStyle/>
                    <a:p>
                      <a:pPr marL="0" marR="0" algn="ctr"/>
                      <a:r>
                        <a:rPr lang="en-US" sz="2400">
                          <a:solidFill>
                            <a:srgbClr val="1F497D"/>
                          </a:solidFill>
                          <a:effectLst/>
                          <a:latin typeface="Poppins" panose="00000500000000000000" pitchFamily="2" charset="0"/>
                          <a:cs typeface="Poppins" panose="00000500000000000000" pitchFamily="2" charset="0"/>
                        </a:rPr>
                        <a:t>50</a:t>
                      </a:r>
                      <a:endParaRPr lang="en-US" sz="1800">
                        <a:solidFill>
                          <a:srgbClr val="1F497D"/>
                        </a:solidFill>
                        <a:effectLst/>
                        <a:latin typeface="Poppins" panose="00000500000000000000" pitchFamily="2" charset="0"/>
                        <a:ea typeface="Times New Roman" panose="02020603050405020304" pitchFamily="18" charset="0"/>
                        <a:cs typeface="Poppins" panose="00000500000000000000" pitchFamily="2" charset="0"/>
                      </a:endParaRPr>
                    </a:p>
                  </a:txBody>
                  <a:tcPr marL="68345" marR="68345" marT="0" marB="0" anchor="ctr"/>
                </a:tc>
                <a:tc>
                  <a:txBody>
                    <a:bodyPr/>
                    <a:lstStyle/>
                    <a:p>
                      <a:pPr marL="0" marR="0" algn="ctr"/>
                      <a:r>
                        <a:rPr lang="en-US" sz="2400">
                          <a:solidFill>
                            <a:srgbClr val="1F497D"/>
                          </a:solidFill>
                          <a:effectLst/>
                          <a:latin typeface="Poppins" panose="00000500000000000000" pitchFamily="2" charset="0"/>
                          <a:cs typeface="Poppins" panose="00000500000000000000" pitchFamily="2" charset="0"/>
                        </a:rPr>
                        <a:t>192.168.5.0/24</a:t>
                      </a:r>
                      <a:endParaRPr lang="en-US" sz="1800">
                        <a:solidFill>
                          <a:srgbClr val="1F497D"/>
                        </a:solidFill>
                        <a:effectLst/>
                        <a:latin typeface="Poppins" panose="00000500000000000000" pitchFamily="2" charset="0"/>
                        <a:ea typeface="Times New Roman" panose="02020603050405020304" pitchFamily="18" charset="0"/>
                        <a:cs typeface="Poppins" panose="00000500000000000000" pitchFamily="2" charset="0"/>
                      </a:endParaRPr>
                    </a:p>
                  </a:txBody>
                  <a:tcPr marL="68345" marR="68345" marT="0" marB="0" anchor="ctr"/>
                </a:tc>
                <a:tc>
                  <a:txBody>
                    <a:bodyPr/>
                    <a:lstStyle/>
                    <a:p>
                      <a:pPr marL="0" marR="0" algn="ctr"/>
                      <a:r>
                        <a:rPr lang="en-US" sz="2400" dirty="0">
                          <a:solidFill>
                            <a:srgbClr val="1F497D"/>
                          </a:solidFill>
                          <a:effectLst/>
                          <a:latin typeface="Poppins" panose="00000500000000000000" pitchFamily="2" charset="0"/>
                          <a:cs typeface="Poppins" panose="00000500000000000000" pitchFamily="2" charset="0"/>
                        </a:rPr>
                        <a:t>192.168.5.1/24</a:t>
                      </a:r>
                      <a:endParaRPr lang="en-US" sz="1800" dirty="0">
                        <a:solidFill>
                          <a:srgbClr val="1F497D"/>
                        </a:solidFill>
                        <a:effectLst/>
                        <a:latin typeface="Poppins" panose="00000500000000000000" pitchFamily="2" charset="0"/>
                        <a:ea typeface="Times New Roman" panose="02020603050405020304" pitchFamily="18" charset="0"/>
                        <a:cs typeface="Poppins" panose="00000500000000000000" pitchFamily="2" charset="0"/>
                      </a:endParaRPr>
                    </a:p>
                  </a:txBody>
                  <a:tcPr marL="68345" marR="68345" marT="0" marB="0" anchor="ctr"/>
                </a:tc>
                <a:tc>
                  <a:txBody>
                    <a:bodyPr/>
                    <a:lstStyle/>
                    <a:p>
                      <a:pPr marL="0" marR="0" algn="ctr"/>
                      <a:r>
                        <a:rPr lang="en-US" sz="2400">
                          <a:solidFill>
                            <a:srgbClr val="1F497D"/>
                          </a:solidFill>
                          <a:effectLst/>
                          <a:latin typeface="Poppins" panose="00000500000000000000" pitchFamily="2" charset="0"/>
                          <a:cs typeface="Poppins" panose="00000500000000000000" pitchFamily="2" charset="0"/>
                        </a:rPr>
                        <a:t>192.168.5.2- 192.168.5.254</a:t>
                      </a:r>
                      <a:endParaRPr lang="en-US" sz="1800">
                        <a:solidFill>
                          <a:srgbClr val="1F497D"/>
                        </a:solidFill>
                        <a:effectLst/>
                        <a:latin typeface="Poppins" panose="00000500000000000000" pitchFamily="2" charset="0"/>
                        <a:ea typeface="Times New Roman" panose="02020603050405020304" pitchFamily="18" charset="0"/>
                        <a:cs typeface="Poppins" panose="00000500000000000000" pitchFamily="2" charset="0"/>
                      </a:endParaRPr>
                    </a:p>
                  </a:txBody>
                  <a:tcPr marL="68345" marR="68345" marT="0" marB="0" anchor="ctr"/>
                </a:tc>
                <a:extLst>
                  <a:ext uri="{0D108BD9-81ED-4DB2-BD59-A6C34878D82A}">
                    <a16:rowId xmlns:a16="http://schemas.microsoft.com/office/drawing/2014/main" val="3328787170"/>
                  </a:ext>
                </a:extLst>
              </a:tr>
              <a:tr h="881263">
                <a:tc>
                  <a:txBody>
                    <a:bodyPr/>
                    <a:lstStyle/>
                    <a:p>
                      <a:pPr marL="0" marR="0" algn="ctr"/>
                      <a:r>
                        <a:rPr lang="en-US" sz="2400">
                          <a:effectLst/>
                          <a:latin typeface="Poppins" panose="00000500000000000000" pitchFamily="2" charset="0"/>
                          <a:cs typeface="Poppins" panose="00000500000000000000" pitchFamily="2" charset="0"/>
                        </a:rPr>
                        <a:t>arts</a:t>
                      </a:r>
                      <a:endParaRPr lang="en-US" sz="1800">
                        <a:effectLst/>
                        <a:latin typeface="Poppins" panose="00000500000000000000" pitchFamily="2" charset="0"/>
                        <a:ea typeface="Times New Roman" panose="02020603050405020304" pitchFamily="18" charset="0"/>
                        <a:cs typeface="Poppins" panose="00000500000000000000" pitchFamily="2" charset="0"/>
                      </a:endParaRPr>
                    </a:p>
                  </a:txBody>
                  <a:tcPr marL="68345" marR="68345" marT="0" marB="0" anchor="ctr">
                    <a:solidFill>
                      <a:srgbClr val="1E64A4"/>
                    </a:solidFill>
                  </a:tcPr>
                </a:tc>
                <a:tc>
                  <a:txBody>
                    <a:bodyPr/>
                    <a:lstStyle/>
                    <a:p>
                      <a:pPr marL="0" marR="0" algn="ctr"/>
                      <a:r>
                        <a:rPr lang="en-US" sz="2400">
                          <a:solidFill>
                            <a:srgbClr val="1F497D"/>
                          </a:solidFill>
                          <a:effectLst/>
                          <a:latin typeface="Poppins" panose="00000500000000000000" pitchFamily="2" charset="0"/>
                          <a:cs typeface="Poppins" panose="00000500000000000000" pitchFamily="2" charset="0"/>
                        </a:rPr>
                        <a:t>60</a:t>
                      </a:r>
                      <a:endParaRPr lang="en-US" sz="1800">
                        <a:solidFill>
                          <a:srgbClr val="1F497D"/>
                        </a:solidFill>
                        <a:effectLst/>
                        <a:latin typeface="Poppins" panose="00000500000000000000" pitchFamily="2" charset="0"/>
                        <a:ea typeface="Times New Roman" panose="02020603050405020304" pitchFamily="18" charset="0"/>
                        <a:cs typeface="Poppins" panose="00000500000000000000" pitchFamily="2" charset="0"/>
                      </a:endParaRPr>
                    </a:p>
                  </a:txBody>
                  <a:tcPr marL="68345" marR="68345" marT="0" marB="0" anchor="ctr"/>
                </a:tc>
                <a:tc>
                  <a:txBody>
                    <a:bodyPr/>
                    <a:lstStyle/>
                    <a:p>
                      <a:pPr marL="0" marR="0" algn="ctr"/>
                      <a:r>
                        <a:rPr lang="en-US" sz="2400">
                          <a:solidFill>
                            <a:srgbClr val="1F497D"/>
                          </a:solidFill>
                          <a:effectLst/>
                          <a:latin typeface="Poppins" panose="00000500000000000000" pitchFamily="2" charset="0"/>
                          <a:cs typeface="Poppins" panose="00000500000000000000" pitchFamily="2" charset="0"/>
                        </a:rPr>
                        <a:t>192.168.6.0/24</a:t>
                      </a:r>
                      <a:endParaRPr lang="en-US" sz="1800">
                        <a:solidFill>
                          <a:srgbClr val="1F497D"/>
                        </a:solidFill>
                        <a:effectLst/>
                        <a:latin typeface="Poppins" panose="00000500000000000000" pitchFamily="2" charset="0"/>
                        <a:ea typeface="Times New Roman" panose="02020603050405020304" pitchFamily="18" charset="0"/>
                        <a:cs typeface="Poppins" panose="00000500000000000000" pitchFamily="2" charset="0"/>
                      </a:endParaRPr>
                    </a:p>
                  </a:txBody>
                  <a:tcPr marL="68345" marR="68345" marT="0" marB="0" anchor="ctr"/>
                </a:tc>
                <a:tc>
                  <a:txBody>
                    <a:bodyPr/>
                    <a:lstStyle/>
                    <a:p>
                      <a:pPr marL="0" marR="0" algn="ctr"/>
                      <a:r>
                        <a:rPr lang="en-US" sz="2400" dirty="0">
                          <a:solidFill>
                            <a:srgbClr val="1F497D"/>
                          </a:solidFill>
                          <a:effectLst/>
                          <a:latin typeface="Poppins" panose="00000500000000000000" pitchFamily="2" charset="0"/>
                          <a:cs typeface="Poppins" panose="00000500000000000000" pitchFamily="2" charset="0"/>
                        </a:rPr>
                        <a:t>192.168.6.1/24</a:t>
                      </a:r>
                      <a:endParaRPr lang="en-US" sz="1800" dirty="0">
                        <a:solidFill>
                          <a:srgbClr val="1F497D"/>
                        </a:solidFill>
                        <a:effectLst/>
                        <a:latin typeface="Poppins" panose="00000500000000000000" pitchFamily="2" charset="0"/>
                        <a:ea typeface="Times New Roman" panose="02020603050405020304" pitchFamily="18" charset="0"/>
                        <a:cs typeface="Poppins" panose="00000500000000000000" pitchFamily="2" charset="0"/>
                      </a:endParaRPr>
                    </a:p>
                  </a:txBody>
                  <a:tcPr marL="68345" marR="68345" marT="0" marB="0" anchor="ctr"/>
                </a:tc>
                <a:tc>
                  <a:txBody>
                    <a:bodyPr/>
                    <a:lstStyle/>
                    <a:p>
                      <a:pPr marL="0" marR="0" algn="ctr"/>
                      <a:r>
                        <a:rPr lang="en-US" sz="2400">
                          <a:solidFill>
                            <a:srgbClr val="1F497D"/>
                          </a:solidFill>
                          <a:effectLst/>
                          <a:latin typeface="Poppins" panose="00000500000000000000" pitchFamily="2" charset="0"/>
                          <a:cs typeface="Poppins" panose="00000500000000000000" pitchFamily="2" charset="0"/>
                        </a:rPr>
                        <a:t>192.168.6.2- 192.168.6.254</a:t>
                      </a:r>
                      <a:endParaRPr lang="en-US" sz="1800">
                        <a:solidFill>
                          <a:srgbClr val="1F497D"/>
                        </a:solidFill>
                        <a:effectLst/>
                        <a:latin typeface="Poppins" panose="00000500000000000000" pitchFamily="2" charset="0"/>
                        <a:ea typeface="Times New Roman" panose="02020603050405020304" pitchFamily="18" charset="0"/>
                        <a:cs typeface="Poppins" panose="00000500000000000000" pitchFamily="2" charset="0"/>
                      </a:endParaRPr>
                    </a:p>
                  </a:txBody>
                  <a:tcPr marL="68345" marR="68345" marT="0" marB="0" anchor="ctr"/>
                </a:tc>
                <a:extLst>
                  <a:ext uri="{0D108BD9-81ED-4DB2-BD59-A6C34878D82A}">
                    <a16:rowId xmlns:a16="http://schemas.microsoft.com/office/drawing/2014/main" val="3978813814"/>
                  </a:ext>
                </a:extLst>
              </a:tr>
              <a:tr h="848544">
                <a:tc>
                  <a:txBody>
                    <a:bodyPr/>
                    <a:lstStyle/>
                    <a:p>
                      <a:pPr marL="0" marR="0" algn="ctr"/>
                      <a:r>
                        <a:rPr lang="en-US" sz="2400">
                          <a:effectLst/>
                          <a:latin typeface="Poppins" panose="00000500000000000000" pitchFamily="2" charset="0"/>
                          <a:cs typeface="Poppins" panose="00000500000000000000" pitchFamily="2" charset="0"/>
                        </a:rPr>
                        <a:t>studentlabs</a:t>
                      </a:r>
                      <a:endParaRPr lang="en-US" sz="1800">
                        <a:effectLst/>
                        <a:latin typeface="Poppins" panose="00000500000000000000" pitchFamily="2" charset="0"/>
                        <a:ea typeface="Times New Roman" panose="02020603050405020304" pitchFamily="18" charset="0"/>
                        <a:cs typeface="Poppins" panose="00000500000000000000" pitchFamily="2" charset="0"/>
                      </a:endParaRPr>
                    </a:p>
                  </a:txBody>
                  <a:tcPr marL="68345" marR="68345" marT="0" marB="0" anchor="ctr">
                    <a:solidFill>
                      <a:srgbClr val="1E64A4"/>
                    </a:solidFill>
                  </a:tcPr>
                </a:tc>
                <a:tc>
                  <a:txBody>
                    <a:bodyPr/>
                    <a:lstStyle/>
                    <a:p>
                      <a:pPr marL="0" marR="0" algn="ctr"/>
                      <a:r>
                        <a:rPr lang="en-US" sz="2400">
                          <a:solidFill>
                            <a:srgbClr val="1F497D"/>
                          </a:solidFill>
                          <a:effectLst/>
                          <a:latin typeface="Poppins" panose="00000500000000000000" pitchFamily="2" charset="0"/>
                          <a:cs typeface="Poppins" panose="00000500000000000000" pitchFamily="2" charset="0"/>
                        </a:rPr>
                        <a:t>70</a:t>
                      </a:r>
                      <a:endParaRPr lang="en-US" sz="1800">
                        <a:solidFill>
                          <a:srgbClr val="1F497D"/>
                        </a:solidFill>
                        <a:effectLst/>
                        <a:latin typeface="Poppins" panose="00000500000000000000" pitchFamily="2" charset="0"/>
                        <a:ea typeface="Times New Roman" panose="02020603050405020304" pitchFamily="18" charset="0"/>
                        <a:cs typeface="Poppins" panose="00000500000000000000" pitchFamily="2" charset="0"/>
                      </a:endParaRPr>
                    </a:p>
                  </a:txBody>
                  <a:tcPr marL="68345" marR="68345" marT="0" marB="0" anchor="ctr"/>
                </a:tc>
                <a:tc>
                  <a:txBody>
                    <a:bodyPr/>
                    <a:lstStyle/>
                    <a:p>
                      <a:pPr marL="0" marR="0" algn="ctr"/>
                      <a:r>
                        <a:rPr lang="en-US" sz="2400">
                          <a:solidFill>
                            <a:srgbClr val="1F497D"/>
                          </a:solidFill>
                          <a:effectLst/>
                          <a:latin typeface="Poppins" panose="00000500000000000000" pitchFamily="2" charset="0"/>
                          <a:cs typeface="Poppins" panose="00000500000000000000" pitchFamily="2" charset="0"/>
                        </a:rPr>
                        <a:t>192.168.7.0/24</a:t>
                      </a:r>
                      <a:endParaRPr lang="en-US" sz="1800">
                        <a:solidFill>
                          <a:srgbClr val="1F497D"/>
                        </a:solidFill>
                        <a:effectLst/>
                        <a:latin typeface="Poppins" panose="00000500000000000000" pitchFamily="2" charset="0"/>
                        <a:ea typeface="Times New Roman" panose="02020603050405020304" pitchFamily="18" charset="0"/>
                        <a:cs typeface="Poppins" panose="00000500000000000000" pitchFamily="2" charset="0"/>
                      </a:endParaRPr>
                    </a:p>
                  </a:txBody>
                  <a:tcPr marL="68345" marR="68345" marT="0" marB="0" anchor="ctr"/>
                </a:tc>
                <a:tc>
                  <a:txBody>
                    <a:bodyPr/>
                    <a:lstStyle/>
                    <a:p>
                      <a:pPr marL="0" marR="0" algn="ctr"/>
                      <a:r>
                        <a:rPr lang="en-US" sz="2400" dirty="0">
                          <a:solidFill>
                            <a:srgbClr val="1F497D"/>
                          </a:solidFill>
                          <a:effectLst/>
                          <a:latin typeface="Poppins" panose="00000500000000000000" pitchFamily="2" charset="0"/>
                          <a:cs typeface="Poppins" panose="00000500000000000000" pitchFamily="2" charset="0"/>
                        </a:rPr>
                        <a:t>192.168.7.1/24</a:t>
                      </a:r>
                      <a:endParaRPr lang="en-US" sz="1800" dirty="0">
                        <a:solidFill>
                          <a:srgbClr val="1F497D"/>
                        </a:solidFill>
                        <a:effectLst/>
                        <a:latin typeface="Poppins" panose="00000500000000000000" pitchFamily="2" charset="0"/>
                        <a:ea typeface="Times New Roman" panose="02020603050405020304" pitchFamily="18" charset="0"/>
                        <a:cs typeface="Poppins" panose="00000500000000000000" pitchFamily="2" charset="0"/>
                      </a:endParaRPr>
                    </a:p>
                  </a:txBody>
                  <a:tcPr marL="68345" marR="68345" marT="0" marB="0" anchor="ctr"/>
                </a:tc>
                <a:tc>
                  <a:txBody>
                    <a:bodyPr/>
                    <a:lstStyle/>
                    <a:p>
                      <a:pPr marL="0" marR="0" algn="ctr"/>
                      <a:r>
                        <a:rPr lang="en-US" sz="2400" dirty="0">
                          <a:solidFill>
                            <a:srgbClr val="1F497D"/>
                          </a:solidFill>
                          <a:effectLst/>
                          <a:latin typeface="Poppins" panose="00000500000000000000" pitchFamily="2" charset="0"/>
                          <a:cs typeface="Poppins" panose="00000500000000000000" pitchFamily="2" charset="0"/>
                        </a:rPr>
                        <a:t>192.168.7.2- 192.168.7.254</a:t>
                      </a:r>
                      <a:endParaRPr lang="en-US" sz="1800" dirty="0">
                        <a:solidFill>
                          <a:srgbClr val="1F497D"/>
                        </a:solidFill>
                        <a:effectLst/>
                        <a:latin typeface="Poppins" panose="00000500000000000000" pitchFamily="2" charset="0"/>
                        <a:ea typeface="Times New Roman" panose="02020603050405020304" pitchFamily="18" charset="0"/>
                        <a:cs typeface="Poppins" panose="00000500000000000000" pitchFamily="2" charset="0"/>
                      </a:endParaRPr>
                    </a:p>
                  </a:txBody>
                  <a:tcPr marL="68345" marR="68345" marT="0" marB="0" anchor="ctr"/>
                </a:tc>
                <a:extLst>
                  <a:ext uri="{0D108BD9-81ED-4DB2-BD59-A6C34878D82A}">
                    <a16:rowId xmlns:a16="http://schemas.microsoft.com/office/drawing/2014/main" val="1671686819"/>
                  </a:ext>
                </a:extLst>
              </a:tr>
              <a:tr h="848544">
                <a:tc>
                  <a:txBody>
                    <a:bodyPr/>
                    <a:lstStyle/>
                    <a:p>
                      <a:pPr marL="0" marR="0" algn="ctr"/>
                      <a:r>
                        <a:rPr lang="en-US" sz="2400" dirty="0">
                          <a:effectLst/>
                          <a:latin typeface="Poppins" panose="00000500000000000000" pitchFamily="2" charset="0"/>
                          <a:cs typeface="Poppins" panose="00000500000000000000" pitchFamily="2" charset="0"/>
                        </a:rPr>
                        <a:t>it</a:t>
                      </a:r>
                      <a:endParaRPr lang="en-US" sz="1800" dirty="0">
                        <a:effectLst/>
                        <a:latin typeface="Poppins" panose="00000500000000000000" pitchFamily="2" charset="0"/>
                        <a:ea typeface="Times New Roman" panose="02020603050405020304" pitchFamily="18" charset="0"/>
                        <a:cs typeface="Poppins" panose="00000500000000000000" pitchFamily="2" charset="0"/>
                      </a:endParaRPr>
                    </a:p>
                  </a:txBody>
                  <a:tcPr marL="68345" marR="68345" marT="0" marB="0" anchor="ctr">
                    <a:solidFill>
                      <a:srgbClr val="1E64A4"/>
                    </a:solidFill>
                  </a:tcPr>
                </a:tc>
                <a:tc>
                  <a:txBody>
                    <a:bodyPr/>
                    <a:lstStyle/>
                    <a:p>
                      <a:pPr marL="0" marR="0" algn="ctr"/>
                      <a:r>
                        <a:rPr lang="en-US" sz="2400">
                          <a:solidFill>
                            <a:srgbClr val="1F497D"/>
                          </a:solidFill>
                          <a:effectLst/>
                          <a:latin typeface="Poppins" panose="00000500000000000000" pitchFamily="2" charset="0"/>
                          <a:cs typeface="Poppins" panose="00000500000000000000" pitchFamily="2" charset="0"/>
                        </a:rPr>
                        <a:t>80</a:t>
                      </a:r>
                      <a:endParaRPr lang="en-US" sz="1800">
                        <a:solidFill>
                          <a:srgbClr val="1F497D"/>
                        </a:solidFill>
                        <a:effectLst/>
                        <a:latin typeface="Poppins" panose="00000500000000000000" pitchFamily="2" charset="0"/>
                        <a:ea typeface="Times New Roman" panose="02020603050405020304" pitchFamily="18" charset="0"/>
                        <a:cs typeface="Poppins" panose="00000500000000000000" pitchFamily="2" charset="0"/>
                      </a:endParaRPr>
                    </a:p>
                  </a:txBody>
                  <a:tcPr marL="68345" marR="68345" marT="0" marB="0" anchor="ctr"/>
                </a:tc>
                <a:tc>
                  <a:txBody>
                    <a:bodyPr/>
                    <a:lstStyle/>
                    <a:p>
                      <a:pPr marL="0" marR="0" algn="ctr"/>
                      <a:r>
                        <a:rPr lang="en-US" sz="2400" dirty="0">
                          <a:solidFill>
                            <a:srgbClr val="1F497D"/>
                          </a:solidFill>
                          <a:effectLst/>
                          <a:latin typeface="Poppins" panose="00000500000000000000" pitchFamily="2" charset="0"/>
                          <a:cs typeface="Poppins" panose="00000500000000000000" pitchFamily="2" charset="0"/>
                        </a:rPr>
                        <a:t>192.168.8.0/24</a:t>
                      </a:r>
                      <a:endParaRPr lang="en-US" sz="1800" dirty="0">
                        <a:solidFill>
                          <a:srgbClr val="1F497D"/>
                        </a:solidFill>
                        <a:effectLst/>
                        <a:latin typeface="Poppins" panose="00000500000000000000" pitchFamily="2" charset="0"/>
                        <a:ea typeface="Times New Roman" panose="02020603050405020304" pitchFamily="18" charset="0"/>
                        <a:cs typeface="Poppins" panose="00000500000000000000" pitchFamily="2" charset="0"/>
                      </a:endParaRPr>
                    </a:p>
                  </a:txBody>
                  <a:tcPr marL="68345" marR="68345" marT="0" marB="0" anchor="ctr"/>
                </a:tc>
                <a:tc>
                  <a:txBody>
                    <a:bodyPr/>
                    <a:lstStyle/>
                    <a:p>
                      <a:pPr marL="0" marR="0" algn="ctr"/>
                      <a:r>
                        <a:rPr lang="en-US" sz="2400">
                          <a:solidFill>
                            <a:srgbClr val="1F497D"/>
                          </a:solidFill>
                          <a:effectLst/>
                          <a:latin typeface="Poppins" panose="00000500000000000000" pitchFamily="2" charset="0"/>
                          <a:cs typeface="Poppins" panose="00000500000000000000" pitchFamily="2" charset="0"/>
                        </a:rPr>
                        <a:t>192.168.8.1/24</a:t>
                      </a:r>
                      <a:endParaRPr lang="en-US" sz="1800">
                        <a:solidFill>
                          <a:srgbClr val="1F497D"/>
                        </a:solidFill>
                        <a:effectLst/>
                        <a:latin typeface="Poppins" panose="00000500000000000000" pitchFamily="2" charset="0"/>
                        <a:ea typeface="Times New Roman" panose="02020603050405020304" pitchFamily="18" charset="0"/>
                        <a:cs typeface="Poppins" panose="00000500000000000000" pitchFamily="2" charset="0"/>
                      </a:endParaRPr>
                    </a:p>
                  </a:txBody>
                  <a:tcPr marL="68345" marR="68345" marT="0" marB="0" anchor="ctr"/>
                </a:tc>
                <a:tc>
                  <a:txBody>
                    <a:bodyPr/>
                    <a:lstStyle/>
                    <a:p>
                      <a:pPr marL="0" marR="0" algn="ctr"/>
                      <a:r>
                        <a:rPr lang="en-US" sz="2400" dirty="0">
                          <a:solidFill>
                            <a:srgbClr val="1F497D"/>
                          </a:solidFill>
                          <a:effectLst/>
                          <a:latin typeface="Poppins" panose="00000500000000000000" pitchFamily="2" charset="0"/>
                          <a:cs typeface="Poppins" panose="00000500000000000000" pitchFamily="2" charset="0"/>
                        </a:rPr>
                        <a:t>192.168.8.2- 192.168.8.254</a:t>
                      </a:r>
                      <a:endParaRPr lang="en-US" sz="1800" dirty="0">
                        <a:solidFill>
                          <a:srgbClr val="1F497D"/>
                        </a:solidFill>
                        <a:effectLst/>
                        <a:latin typeface="Poppins" panose="00000500000000000000" pitchFamily="2" charset="0"/>
                        <a:ea typeface="Times New Roman" panose="02020603050405020304" pitchFamily="18" charset="0"/>
                        <a:cs typeface="Poppins" panose="00000500000000000000" pitchFamily="2" charset="0"/>
                      </a:endParaRPr>
                    </a:p>
                  </a:txBody>
                  <a:tcPr marL="68345" marR="68345" marT="0" marB="0" anchor="ctr"/>
                </a:tc>
                <a:extLst>
                  <a:ext uri="{0D108BD9-81ED-4DB2-BD59-A6C34878D82A}">
                    <a16:rowId xmlns:a16="http://schemas.microsoft.com/office/drawing/2014/main" val="1620595244"/>
                  </a:ext>
                </a:extLst>
              </a:tr>
            </a:tbl>
          </a:graphicData>
        </a:graphic>
      </p:graphicFrame>
      <p:sp>
        <p:nvSpPr>
          <p:cNvPr id="26" name="TextBox 5">
            <a:extLst>
              <a:ext uri="{FF2B5EF4-FFF2-40B4-BE49-F238E27FC236}">
                <a16:creationId xmlns:a16="http://schemas.microsoft.com/office/drawing/2014/main" id="{A709C6B0-A624-F8C1-768A-0C191AF812DD}"/>
              </a:ext>
            </a:extLst>
          </p:cNvPr>
          <p:cNvSpPr txBox="1"/>
          <p:nvPr/>
        </p:nvSpPr>
        <p:spPr>
          <a:xfrm>
            <a:off x="2071210" y="285725"/>
            <a:ext cx="3523085" cy="1126719"/>
          </a:xfrm>
          <a:prstGeom prst="rect">
            <a:avLst/>
          </a:prstGeom>
        </p:spPr>
        <p:txBody>
          <a:bodyPr wrap="square" lIns="0" tIns="0" rIns="0" bIns="0" rtlCol="0" anchor="t">
            <a:spAutoFit/>
          </a:bodyPr>
          <a:lstStyle/>
          <a:p>
            <a:pPr algn="l">
              <a:lnSpc>
                <a:spcPts val="10248"/>
              </a:lnSpc>
              <a:spcBef>
                <a:spcPct val="0"/>
              </a:spcBef>
            </a:pPr>
            <a:r>
              <a:rPr lang="en-US" sz="4000" dirty="0">
                <a:solidFill>
                  <a:schemeClr val="tx2"/>
                </a:solidFill>
                <a:latin typeface="Open Sans Extra Bold"/>
                <a:ea typeface="Open Sans Extra Bold"/>
                <a:cs typeface="Open Sans Extra Bold"/>
                <a:sym typeface="Open Sans Extra Bold"/>
              </a:rPr>
              <a:t>VLANs Table:</a:t>
            </a:r>
          </a:p>
        </p:txBody>
      </p:sp>
      <p:sp>
        <p:nvSpPr>
          <p:cNvPr id="2" name="Slide Number Placeholder 1">
            <a:extLst>
              <a:ext uri="{FF2B5EF4-FFF2-40B4-BE49-F238E27FC236}">
                <a16:creationId xmlns:a16="http://schemas.microsoft.com/office/drawing/2014/main" id="{A6EB063E-A5AA-1DDF-F034-2D3FD210AC1D}"/>
              </a:ext>
            </a:extLst>
          </p:cNvPr>
          <p:cNvSpPr>
            <a:spLocks noGrp="1"/>
          </p:cNvSpPr>
          <p:nvPr>
            <p:ph type="sldNum" sz="quarter" idx="12"/>
          </p:nvPr>
        </p:nvSpPr>
        <p:spPr/>
        <p:txBody>
          <a:bodyPr/>
          <a:lstStyle/>
          <a:p>
            <a:fld id="{B6F15528-21DE-4FAA-801E-634DDDAF4B2B}" type="slidenum">
              <a:rPr lang="en-US" smtClean="0">
                <a:solidFill>
                  <a:schemeClr val="bg1"/>
                </a:solidFill>
              </a:rPr>
              <a:pPr/>
              <a:t>18</a:t>
            </a:fld>
            <a:endParaRPr lang="en-US" dirty="0">
              <a:solidFill>
                <a:schemeClr val="bg1"/>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grpSp>
        <p:nvGrpSpPr>
          <p:cNvPr id="3" name="Group 3"/>
          <p:cNvGrpSpPr/>
          <p:nvPr/>
        </p:nvGrpSpPr>
        <p:grpSpPr>
          <a:xfrm>
            <a:off x="952500" y="2090051"/>
            <a:ext cx="16383000" cy="7579068"/>
            <a:chOff x="0" y="-72535"/>
            <a:chExt cx="3841588" cy="1412823"/>
          </a:xfrm>
        </p:grpSpPr>
        <p:sp>
          <p:nvSpPr>
            <p:cNvPr id="4" name="Freeform 4"/>
            <p:cNvSpPr/>
            <p:nvPr/>
          </p:nvSpPr>
          <p:spPr>
            <a:xfrm>
              <a:off x="0" y="-72535"/>
              <a:ext cx="3841588" cy="1340288"/>
            </a:xfrm>
            <a:custGeom>
              <a:avLst/>
              <a:gdLst/>
              <a:ahLst/>
              <a:cxnLst/>
              <a:rect l="l" t="t" r="r" b="b"/>
              <a:pathLst>
                <a:path w="3841588" h="1340288">
                  <a:moveTo>
                    <a:pt x="9023" y="0"/>
                  </a:moveTo>
                  <a:lnTo>
                    <a:pt x="3832565" y="0"/>
                  </a:lnTo>
                  <a:cubicBezTo>
                    <a:pt x="3837548" y="0"/>
                    <a:pt x="3841588" y="4040"/>
                    <a:pt x="3841588" y="9023"/>
                  </a:cubicBezTo>
                  <a:lnTo>
                    <a:pt x="3841588" y="1331265"/>
                  </a:lnTo>
                  <a:cubicBezTo>
                    <a:pt x="3841588" y="1336248"/>
                    <a:pt x="3837548" y="1340288"/>
                    <a:pt x="3832565" y="1340288"/>
                  </a:cubicBezTo>
                  <a:lnTo>
                    <a:pt x="9023" y="1340288"/>
                  </a:lnTo>
                  <a:cubicBezTo>
                    <a:pt x="4040" y="1340288"/>
                    <a:pt x="0" y="1336248"/>
                    <a:pt x="0" y="1331265"/>
                  </a:cubicBezTo>
                  <a:lnTo>
                    <a:pt x="0" y="9023"/>
                  </a:lnTo>
                  <a:cubicBezTo>
                    <a:pt x="0" y="4040"/>
                    <a:pt x="4040" y="0"/>
                    <a:pt x="9023" y="0"/>
                  </a:cubicBezTo>
                  <a:close/>
                </a:path>
              </a:pathLst>
            </a:custGeom>
            <a:solidFill>
              <a:srgbClr val="FDFDFD"/>
            </a:solidFill>
          </p:spPr>
          <p:txBody>
            <a:bodyPr/>
            <a:lstStyle/>
            <a:p>
              <a:endParaRPr lang="en-US"/>
            </a:p>
          </p:txBody>
        </p:sp>
        <p:sp>
          <p:nvSpPr>
            <p:cNvPr id="5" name="TextBox 5"/>
            <p:cNvSpPr txBox="1"/>
            <p:nvPr/>
          </p:nvSpPr>
          <p:spPr>
            <a:xfrm>
              <a:off x="0" y="-38100"/>
              <a:ext cx="3841588" cy="1378388"/>
            </a:xfrm>
            <a:prstGeom prst="rect">
              <a:avLst/>
            </a:prstGeom>
          </p:spPr>
          <p:txBody>
            <a:bodyPr lIns="50800" tIns="50800" rIns="50800" bIns="50800" rtlCol="0" anchor="ctr"/>
            <a:lstStyle/>
            <a:p>
              <a:pPr algn="ctr">
                <a:lnSpc>
                  <a:spcPts val="2659"/>
                </a:lnSpc>
              </a:pPr>
              <a:endParaRPr/>
            </a:p>
          </p:txBody>
        </p:sp>
      </p:grpSp>
      <p:sp>
        <p:nvSpPr>
          <p:cNvPr id="6" name="TextBox 6"/>
          <p:cNvSpPr txBox="1"/>
          <p:nvPr/>
        </p:nvSpPr>
        <p:spPr>
          <a:xfrm>
            <a:off x="942109" y="728208"/>
            <a:ext cx="10464380" cy="1043812"/>
          </a:xfrm>
          <a:prstGeom prst="rect">
            <a:avLst/>
          </a:prstGeom>
        </p:spPr>
        <p:txBody>
          <a:bodyPr wrap="square" lIns="0" tIns="0" rIns="0" bIns="0" rtlCol="0" anchor="t">
            <a:spAutoFit/>
          </a:bodyPr>
          <a:lstStyle/>
          <a:p>
            <a:pPr algn="l">
              <a:lnSpc>
                <a:spcPts val="9247"/>
              </a:lnSpc>
              <a:spcBef>
                <a:spcPct val="0"/>
              </a:spcBef>
            </a:pPr>
            <a:r>
              <a:rPr lang="en-US" sz="4400" dirty="0">
                <a:solidFill>
                  <a:srgbClr val="FDFDFD"/>
                </a:solidFill>
                <a:latin typeface="Open Sans Extra Bold"/>
                <a:ea typeface="Open Sans Extra Bold"/>
                <a:cs typeface="Open Sans Extra Bold"/>
                <a:sym typeface="Open Sans Extra Bold"/>
              </a:rPr>
              <a:t>VLAN Configuration scripts :</a:t>
            </a:r>
          </a:p>
        </p:txBody>
      </p:sp>
      <p:grpSp>
        <p:nvGrpSpPr>
          <p:cNvPr id="11" name="Group 11"/>
          <p:cNvGrpSpPr/>
          <p:nvPr/>
        </p:nvGrpSpPr>
        <p:grpSpPr>
          <a:xfrm>
            <a:off x="15573718" y="7940477"/>
            <a:ext cx="4693046" cy="4693046"/>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txBody>
            <a:bodyPr/>
            <a:lstStyle/>
            <a:p>
              <a:endParaRPr lang="en-US"/>
            </a:p>
          </p:txBody>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16" name="TextBox 16"/>
          <p:cNvSpPr txBox="1"/>
          <p:nvPr/>
        </p:nvSpPr>
        <p:spPr>
          <a:xfrm>
            <a:off x="1371600" y="2590755"/>
            <a:ext cx="10972800" cy="458202"/>
          </a:xfrm>
          <a:prstGeom prst="rect">
            <a:avLst/>
          </a:prstGeom>
        </p:spPr>
        <p:txBody>
          <a:bodyPr wrap="square" lIns="0" tIns="0" rIns="0" bIns="0" rtlCol="0" anchor="t">
            <a:spAutoFit/>
          </a:bodyPr>
          <a:lstStyle/>
          <a:p>
            <a:pPr algn="ctr">
              <a:lnSpc>
                <a:spcPts val="3759"/>
              </a:lnSpc>
              <a:spcBef>
                <a:spcPct val="0"/>
              </a:spcBef>
            </a:pPr>
            <a:r>
              <a:rPr lang="en-US" sz="2800" dirty="0">
                <a:solidFill>
                  <a:srgbClr val="145DA0"/>
                </a:solidFill>
                <a:latin typeface="Open Sans Extra Bold"/>
                <a:ea typeface="Open Sans Extra Bold"/>
                <a:cs typeface="Open Sans Extra Bold"/>
                <a:sym typeface="Open Sans Extra Bold"/>
              </a:rPr>
              <a:t>For each switch ( taking into account the VLANs differing)</a:t>
            </a:r>
          </a:p>
        </p:txBody>
      </p:sp>
      <p:grpSp>
        <p:nvGrpSpPr>
          <p:cNvPr id="22" name="Group 11">
            <a:extLst>
              <a:ext uri="{FF2B5EF4-FFF2-40B4-BE49-F238E27FC236}">
                <a16:creationId xmlns:a16="http://schemas.microsoft.com/office/drawing/2014/main" id="{835E84CB-F98A-BC4F-FF62-A6C44D769B47}"/>
              </a:ext>
            </a:extLst>
          </p:cNvPr>
          <p:cNvGrpSpPr/>
          <p:nvPr/>
        </p:nvGrpSpPr>
        <p:grpSpPr>
          <a:xfrm>
            <a:off x="-2346523" y="-2346523"/>
            <a:ext cx="4693046" cy="4693046"/>
            <a:chOff x="0" y="0"/>
            <a:chExt cx="812800" cy="812800"/>
          </a:xfrm>
        </p:grpSpPr>
        <p:sp>
          <p:nvSpPr>
            <p:cNvPr id="23" name="Freeform 12">
              <a:extLst>
                <a:ext uri="{FF2B5EF4-FFF2-40B4-BE49-F238E27FC236}">
                  <a16:creationId xmlns:a16="http://schemas.microsoft.com/office/drawing/2014/main" id="{C3466C65-DB92-F795-5325-1FEBF9ADE512}"/>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txBody>
            <a:bodyPr/>
            <a:lstStyle/>
            <a:p>
              <a:endParaRPr lang="en-US"/>
            </a:p>
          </p:txBody>
        </p:sp>
        <p:sp>
          <p:nvSpPr>
            <p:cNvPr id="24" name="TextBox 13">
              <a:extLst>
                <a:ext uri="{FF2B5EF4-FFF2-40B4-BE49-F238E27FC236}">
                  <a16:creationId xmlns:a16="http://schemas.microsoft.com/office/drawing/2014/main" id="{E159F1DE-283F-5789-0E68-92CD9307FB0C}"/>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7" name="TextBox 19">
            <a:extLst>
              <a:ext uri="{FF2B5EF4-FFF2-40B4-BE49-F238E27FC236}">
                <a16:creationId xmlns:a16="http://schemas.microsoft.com/office/drawing/2014/main" id="{B198D269-E991-5DF2-834E-A476BA8363A2}"/>
              </a:ext>
            </a:extLst>
          </p:cNvPr>
          <p:cNvSpPr txBox="1"/>
          <p:nvPr/>
        </p:nvSpPr>
        <p:spPr>
          <a:xfrm>
            <a:off x="2057400" y="3354544"/>
            <a:ext cx="8915400" cy="4933658"/>
          </a:xfrm>
          <a:prstGeom prst="rect">
            <a:avLst/>
          </a:prstGeom>
        </p:spPr>
        <p:txBody>
          <a:bodyPr wrap="square" lIns="0" tIns="0" rIns="0" bIns="0" rtlCol="0" anchor="t">
            <a:spAutoFit/>
          </a:bodyPr>
          <a:lstStyle/>
          <a:p>
            <a:pPr>
              <a:lnSpc>
                <a:spcPct val="150000"/>
              </a:lnSpc>
            </a:pPr>
            <a:r>
              <a:rPr lang="en-US" sz="2400" u="none" strike="noStrike" spc="-39" dirty="0">
                <a:solidFill>
                  <a:srgbClr val="145DA0"/>
                </a:solidFill>
                <a:latin typeface="Poppins"/>
                <a:ea typeface="Poppins"/>
                <a:cs typeface="Poppins"/>
                <a:sym typeface="Poppins"/>
              </a:rPr>
              <a:t>Switch&gt;</a:t>
            </a:r>
            <a:r>
              <a:rPr lang="en-US" sz="2400" u="none" strike="noStrike" spc="-39" dirty="0" err="1">
                <a:solidFill>
                  <a:srgbClr val="145DA0"/>
                </a:solidFill>
                <a:latin typeface="Poppins"/>
                <a:ea typeface="Poppins"/>
                <a:cs typeface="Poppins"/>
                <a:sym typeface="Poppins"/>
              </a:rPr>
              <a:t>en</a:t>
            </a:r>
            <a:endParaRPr lang="en-US" sz="2400" u="none" strike="noStrike" spc="-39" dirty="0">
              <a:solidFill>
                <a:srgbClr val="145DA0"/>
              </a:solidFill>
              <a:latin typeface="Poppins"/>
              <a:ea typeface="Poppins"/>
              <a:cs typeface="Poppins"/>
              <a:sym typeface="Poppins"/>
            </a:endParaRPr>
          </a:p>
          <a:p>
            <a:pPr>
              <a:lnSpc>
                <a:spcPct val="150000"/>
              </a:lnSpc>
            </a:pPr>
            <a:r>
              <a:rPr lang="en-US" sz="2400" u="none" strike="noStrike" spc="-39" dirty="0" err="1">
                <a:solidFill>
                  <a:srgbClr val="145DA0"/>
                </a:solidFill>
                <a:latin typeface="Poppins"/>
                <a:ea typeface="Poppins"/>
                <a:cs typeface="Poppins"/>
                <a:sym typeface="Poppins"/>
              </a:rPr>
              <a:t>Switch#conf</a:t>
            </a:r>
            <a:r>
              <a:rPr lang="en-US" sz="2400" u="none" strike="noStrike" spc="-39" dirty="0">
                <a:solidFill>
                  <a:srgbClr val="145DA0"/>
                </a:solidFill>
                <a:latin typeface="Poppins"/>
                <a:ea typeface="Poppins"/>
                <a:cs typeface="Poppins"/>
                <a:sym typeface="Poppins"/>
              </a:rPr>
              <a:t> t</a:t>
            </a:r>
          </a:p>
          <a:p>
            <a:pPr>
              <a:lnSpc>
                <a:spcPct val="150000"/>
              </a:lnSpc>
            </a:pPr>
            <a:r>
              <a:rPr lang="en-US" sz="2400" u="none" strike="noStrike" spc="-39" dirty="0">
                <a:solidFill>
                  <a:srgbClr val="145DA0"/>
                </a:solidFill>
                <a:latin typeface="Poppins"/>
                <a:ea typeface="Poppins"/>
                <a:cs typeface="Poppins"/>
                <a:sym typeface="Poppins"/>
              </a:rPr>
              <a:t>Enter configuration commands, one per line.  End with CNTL/Z.</a:t>
            </a:r>
          </a:p>
          <a:p>
            <a:pPr>
              <a:lnSpc>
                <a:spcPct val="150000"/>
              </a:lnSpc>
            </a:pPr>
            <a:r>
              <a:rPr lang="en-US" sz="2400" u="none" strike="noStrike" spc="-39" dirty="0">
                <a:solidFill>
                  <a:srgbClr val="145DA0"/>
                </a:solidFill>
                <a:latin typeface="Poppins"/>
                <a:ea typeface="Poppins"/>
                <a:cs typeface="Poppins"/>
                <a:sym typeface="Poppins"/>
              </a:rPr>
              <a:t>Switch(config)#int range fa0/1-24</a:t>
            </a:r>
          </a:p>
          <a:p>
            <a:pPr>
              <a:lnSpc>
                <a:spcPct val="150000"/>
              </a:lnSpc>
            </a:pPr>
            <a:r>
              <a:rPr lang="en-US" sz="2400" u="none" strike="noStrike" spc="-39" dirty="0">
                <a:solidFill>
                  <a:srgbClr val="145DA0"/>
                </a:solidFill>
                <a:latin typeface="Poppins"/>
                <a:ea typeface="Poppins"/>
                <a:cs typeface="Poppins"/>
                <a:sym typeface="Poppins"/>
              </a:rPr>
              <a:t>Switch(config-if-range)#switchport mode access</a:t>
            </a:r>
          </a:p>
          <a:p>
            <a:pPr>
              <a:lnSpc>
                <a:spcPct val="150000"/>
              </a:lnSpc>
            </a:pPr>
            <a:r>
              <a:rPr lang="en-US" sz="2400" u="none" strike="noStrike" spc="-39" dirty="0">
                <a:solidFill>
                  <a:srgbClr val="145DA0"/>
                </a:solidFill>
                <a:latin typeface="Poppins"/>
                <a:ea typeface="Poppins"/>
                <a:cs typeface="Poppins"/>
                <a:sym typeface="Poppins"/>
              </a:rPr>
              <a:t>Switch(config-if-range)#switchport access </a:t>
            </a:r>
            <a:r>
              <a:rPr lang="en-US" sz="2400" u="none" strike="noStrike" spc="-39" dirty="0" err="1">
                <a:solidFill>
                  <a:srgbClr val="145DA0"/>
                </a:solidFill>
                <a:latin typeface="Poppins"/>
                <a:ea typeface="Poppins"/>
                <a:cs typeface="Poppins"/>
                <a:sym typeface="Poppins"/>
              </a:rPr>
              <a:t>vlan</a:t>
            </a:r>
            <a:r>
              <a:rPr lang="en-US" sz="2400" u="none" strike="noStrike" spc="-39" dirty="0">
                <a:solidFill>
                  <a:srgbClr val="145DA0"/>
                </a:solidFill>
                <a:latin typeface="Poppins"/>
                <a:ea typeface="Poppins"/>
                <a:cs typeface="Poppins"/>
                <a:sym typeface="Poppins"/>
              </a:rPr>
              <a:t> 10</a:t>
            </a:r>
          </a:p>
          <a:p>
            <a:pPr>
              <a:lnSpc>
                <a:spcPct val="150000"/>
              </a:lnSpc>
            </a:pPr>
            <a:r>
              <a:rPr lang="en-US" sz="2400" u="none" strike="noStrike" spc="-39" dirty="0">
                <a:solidFill>
                  <a:srgbClr val="145DA0"/>
                </a:solidFill>
                <a:latin typeface="Poppins"/>
                <a:ea typeface="Poppins"/>
                <a:cs typeface="Poppins"/>
                <a:sym typeface="Poppins"/>
              </a:rPr>
              <a:t>% Access VLAN does not exist. Creating </a:t>
            </a:r>
            <a:r>
              <a:rPr lang="en-US" sz="2400" u="none" strike="noStrike" spc="-39" dirty="0" err="1">
                <a:solidFill>
                  <a:srgbClr val="145DA0"/>
                </a:solidFill>
                <a:latin typeface="Poppins"/>
                <a:ea typeface="Poppins"/>
                <a:cs typeface="Poppins"/>
                <a:sym typeface="Poppins"/>
              </a:rPr>
              <a:t>vlan</a:t>
            </a:r>
            <a:r>
              <a:rPr lang="en-US" sz="2400" u="none" strike="noStrike" spc="-39" dirty="0">
                <a:solidFill>
                  <a:srgbClr val="145DA0"/>
                </a:solidFill>
                <a:latin typeface="Poppins"/>
                <a:ea typeface="Poppins"/>
                <a:cs typeface="Poppins"/>
                <a:sym typeface="Poppins"/>
              </a:rPr>
              <a:t> 10</a:t>
            </a:r>
          </a:p>
          <a:p>
            <a:pPr>
              <a:lnSpc>
                <a:spcPct val="150000"/>
              </a:lnSpc>
            </a:pPr>
            <a:r>
              <a:rPr lang="en-US" sz="2400" u="none" strike="noStrike" spc="-39" dirty="0">
                <a:solidFill>
                  <a:srgbClr val="145DA0"/>
                </a:solidFill>
                <a:latin typeface="Poppins"/>
                <a:ea typeface="Poppins"/>
                <a:cs typeface="Poppins"/>
                <a:sym typeface="Poppins"/>
              </a:rPr>
              <a:t>Switch(config-if-range)#do wr</a:t>
            </a:r>
          </a:p>
        </p:txBody>
      </p:sp>
      <p:sp>
        <p:nvSpPr>
          <p:cNvPr id="2" name="Slide Number Placeholder 1">
            <a:extLst>
              <a:ext uri="{FF2B5EF4-FFF2-40B4-BE49-F238E27FC236}">
                <a16:creationId xmlns:a16="http://schemas.microsoft.com/office/drawing/2014/main" id="{0D7E5AE4-6C47-786F-9A79-C1FF3099051C}"/>
              </a:ext>
            </a:extLst>
          </p:cNvPr>
          <p:cNvSpPr>
            <a:spLocks noGrp="1"/>
          </p:cNvSpPr>
          <p:nvPr>
            <p:ph type="sldNum" sz="quarter" idx="12"/>
          </p:nvPr>
        </p:nvSpPr>
        <p:spPr/>
        <p:txBody>
          <a:bodyPr/>
          <a:lstStyle/>
          <a:p>
            <a:fld id="{B6F15528-21DE-4FAA-801E-634DDDAF4B2B}" type="slidenum">
              <a:rPr lang="en-US" smtClean="0">
                <a:solidFill>
                  <a:schemeClr val="bg1"/>
                </a:solidFill>
              </a:rPr>
              <a:pPr/>
              <a:t>19</a:t>
            </a:fld>
            <a:endParaRPr lang="en-US" dirty="0">
              <a:solidFill>
                <a:schemeClr val="bg1"/>
              </a:solidFill>
            </a:endParaRPr>
          </a:p>
        </p:txBody>
      </p:sp>
    </p:spTree>
    <p:extLst>
      <p:ext uri="{BB962C8B-B14F-4D97-AF65-F5344CB8AC3E}">
        <p14:creationId xmlns:p14="http://schemas.microsoft.com/office/powerpoint/2010/main" val="19407592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2123887" y="-2346523"/>
            <a:ext cx="4693046" cy="4693046"/>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txBody>
            <a:bodyPr/>
            <a:lstStyle/>
            <a:p>
              <a:endParaRPr lang="en-US"/>
            </a:p>
          </p:txBody>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9" name="TextBox 9"/>
          <p:cNvSpPr txBox="1"/>
          <p:nvPr/>
        </p:nvSpPr>
        <p:spPr>
          <a:xfrm>
            <a:off x="1507420" y="1413157"/>
            <a:ext cx="4155745" cy="768902"/>
          </a:xfrm>
          <a:prstGeom prst="rect">
            <a:avLst/>
          </a:prstGeom>
        </p:spPr>
        <p:txBody>
          <a:bodyPr lIns="0" tIns="0" rIns="0" bIns="0" rtlCol="0" anchor="t">
            <a:spAutoFit/>
          </a:bodyPr>
          <a:lstStyle/>
          <a:p>
            <a:pPr algn="l">
              <a:lnSpc>
                <a:spcPts val="6300"/>
              </a:lnSpc>
              <a:spcBef>
                <a:spcPct val="0"/>
              </a:spcBef>
            </a:pPr>
            <a:r>
              <a:rPr lang="en-US" sz="4500" dirty="0">
                <a:solidFill>
                  <a:srgbClr val="051D40"/>
                </a:solidFill>
                <a:latin typeface="Open Sans Extra Bold"/>
                <a:ea typeface="Open Sans Extra Bold"/>
                <a:cs typeface="Open Sans Extra Bold"/>
                <a:sym typeface="Open Sans Extra Bold"/>
              </a:rPr>
              <a:t>About us</a:t>
            </a:r>
          </a:p>
        </p:txBody>
      </p:sp>
      <p:sp>
        <p:nvSpPr>
          <p:cNvPr id="10" name="TextBox 10"/>
          <p:cNvSpPr txBox="1"/>
          <p:nvPr/>
        </p:nvSpPr>
        <p:spPr>
          <a:xfrm>
            <a:off x="1507419" y="3340630"/>
            <a:ext cx="8414772" cy="701282"/>
          </a:xfrm>
          <a:prstGeom prst="rect">
            <a:avLst/>
          </a:prstGeom>
        </p:spPr>
        <p:txBody>
          <a:bodyPr wrap="square" lIns="0" tIns="0" rIns="0" bIns="0" rtlCol="0" anchor="t">
            <a:spAutoFit/>
          </a:bodyPr>
          <a:lstStyle/>
          <a:p>
            <a:pPr marL="0" lvl="0" indent="0" algn="l">
              <a:lnSpc>
                <a:spcPts val="2843"/>
              </a:lnSpc>
              <a:spcBef>
                <a:spcPct val="0"/>
              </a:spcBef>
            </a:pPr>
            <a:r>
              <a:rPr lang="en-US" sz="2030" u="none" strike="noStrike" spc="-40" dirty="0">
                <a:solidFill>
                  <a:srgbClr val="051D40"/>
                </a:solidFill>
                <a:latin typeface="Poppins"/>
                <a:ea typeface="Poppins"/>
                <a:cs typeface="Poppins"/>
                <a:sym typeface="Poppins"/>
              </a:rPr>
              <a:t>4</a:t>
            </a:r>
            <a:r>
              <a:rPr lang="en-US" sz="2030" u="none" strike="noStrike" spc="-40" baseline="30000" dirty="0">
                <a:solidFill>
                  <a:srgbClr val="051D40"/>
                </a:solidFill>
                <a:latin typeface="Poppins"/>
                <a:ea typeface="Poppins"/>
                <a:cs typeface="Poppins"/>
                <a:sym typeface="Poppins"/>
              </a:rPr>
              <a:t>th</a:t>
            </a:r>
            <a:r>
              <a:rPr lang="en-US" sz="2030" u="none" strike="noStrike" spc="-40" dirty="0">
                <a:solidFill>
                  <a:srgbClr val="051D40"/>
                </a:solidFill>
                <a:latin typeface="Poppins"/>
                <a:ea typeface="Poppins"/>
                <a:cs typeface="Poppins"/>
                <a:sym typeface="Poppins"/>
              </a:rPr>
              <a:t> year engineering student specialized in information technology and communication engineering </a:t>
            </a:r>
          </a:p>
        </p:txBody>
      </p:sp>
      <p:sp>
        <p:nvSpPr>
          <p:cNvPr id="11" name="TextBox 11"/>
          <p:cNvSpPr txBox="1"/>
          <p:nvPr/>
        </p:nvSpPr>
        <p:spPr>
          <a:xfrm>
            <a:off x="1507420" y="2737340"/>
            <a:ext cx="3724127" cy="425071"/>
          </a:xfrm>
          <a:prstGeom prst="rect">
            <a:avLst/>
          </a:prstGeom>
        </p:spPr>
        <p:txBody>
          <a:bodyPr lIns="0" tIns="0" rIns="0" bIns="0" rtlCol="0" anchor="t">
            <a:spAutoFit/>
          </a:bodyPr>
          <a:lstStyle/>
          <a:p>
            <a:pPr algn="l">
              <a:lnSpc>
                <a:spcPts val="3480"/>
              </a:lnSpc>
              <a:spcBef>
                <a:spcPct val="0"/>
              </a:spcBef>
            </a:pPr>
            <a:r>
              <a:rPr lang="en-US" sz="2486" dirty="0">
                <a:solidFill>
                  <a:srgbClr val="051D40"/>
                </a:solidFill>
                <a:latin typeface="Open Sans Extra Bold"/>
                <a:ea typeface="Open Sans Extra Bold"/>
                <a:cs typeface="Open Sans Extra Bold"/>
                <a:sym typeface="Open Sans Extra Bold"/>
              </a:rPr>
              <a:t>Laila </a:t>
            </a:r>
            <a:r>
              <a:rPr lang="en-US" sz="2486" dirty="0" err="1">
                <a:solidFill>
                  <a:srgbClr val="051D40"/>
                </a:solidFill>
                <a:latin typeface="Open Sans Extra Bold"/>
                <a:ea typeface="Open Sans Extra Bold"/>
                <a:cs typeface="Open Sans Extra Bold"/>
                <a:sym typeface="Open Sans Extra Bold"/>
              </a:rPr>
              <a:t>Sharkawy</a:t>
            </a:r>
            <a:endParaRPr lang="en-US" sz="2486" dirty="0">
              <a:solidFill>
                <a:srgbClr val="051D40"/>
              </a:solidFill>
              <a:latin typeface="Open Sans Extra Bold"/>
              <a:ea typeface="Open Sans Extra Bold"/>
              <a:cs typeface="Open Sans Extra Bold"/>
              <a:sym typeface="Open Sans Extra Bold"/>
            </a:endParaRPr>
          </a:p>
        </p:txBody>
      </p:sp>
      <p:grpSp>
        <p:nvGrpSpPr>
          <p:cNvPr id="20" name="Group 19">
            <a:extLst>
              <a:ext uri="{FF2B5EF4-FFF2-40B4-BE49-F238E27FC236}">
                <a16:creationId xmlns:a16="http://schemas.microsoft.com/office/drawing/2014/main" id="{A68CD944-6655-E83E-39B2-30CD7616737D}"/>
              </a:ext>
            </a:extLst>
          </p:cNvPr>
          <p:cNvGrpSpPr/>
          <p:nvPr/>
        </p:nvGrpSpPr>
        <p:grpSpPr>
          <a:xfrm>
            <a:off x="10046889" y="3340630"/>
            <a:ext cx="7212411" cy="701282"/>
            <a:chOff x="10046889" y="3340630"/>
            <a:chExt cx="7212411" cy="701282"/>
          </a:xfrm>
        </p:grpSpPr>
        <p:sp>
          <p:nvSpPr>
            <p:cNvPr id="17" name="TextBox 10">
              <a:extLst>
                <a:ext uri="{FF2B5EF4-FFF2-40B4-BE49-F238E27FC236}">
                  <a16:creationId xmlns:a16="http://schemas.microsoft.com/office/drawing/2014/main" id="{EA3E3AB9-B9F5-7414-8CB7-84D07883E887}"/>
                </a:ext>
              </a:extLst>
            </p:cNvPr>
            <p:cNvSpPr txBox="1"/>
            <p:nvPr/>
          </p:nvSpPr>
          <p:spPr>
            <a:xfrm>
              <a:off x="10570765" y="3340630"/>
              <a:ext cx="6688535" cy="701282"/>
            </a:xfrm>
            <a:prstGeom prst="rect">
              <a:avLst/>
            </a:prstGeom>
          </p:spPr>
          <p:txBody>
            <a:bodyPr wrap="square" lIns="0" tIns="0" rIns="0" bIns="0" rtlCol="0" anchor="t">
              <a:spAutoFit/>
            </a:bodyPr>
            <a:lstStyle/>
            <a:p>
              <a:pPr>
                <a:lnSpc>
                  <a:spcPts val="2843"/>
                </a:lnSpc>
                <a:spcBef>
                  <a:spcPct val="0"/>
                </a:spcBef>
              </a:pPr>
              <a:r>
                <a:rPr lang="en-US" sz="2030" u="none" strike="noStrike" spc="-40" dirty="0">
                  <a:solidFill>
                    <a:srgbClr val="051D40"/>
                  </a:solidFill>
                  <a:latin typeface="Poppins"/>
                  <a:ea typeface="Poppins"/>
                  <a:cs typeface="Poppins"/>
                  <a:sym typeface="Poppins"/>
                  <a:hlinkClick r:id="rId2"/>
                </a:rPr>
                <a:t>Laila </a:t>
              </a:r>
              <a:r>
                <a:rPr lang="en-US" sz="2030" u="none" strike="noStrike" spc="-40" dirty="0" err="1">
                  <a:solidFill>
                    <a:srgbClr val="051D40"/>
                  </a:solidFill>
                  <a:latin typeface="Poppins"/>
                  <a:ea typeface="Poppins"/>
                  <a:cs typeface="Poppins"/>
                  <a:sym typeface="Poppins"/>
                  <a:hlinkClick r:id="rId2"/>
                </a:rPr>
                <a:t>Sharkawy</a:t>
              </a:r>
              <a:r>
                <a:rPr lang="en-US" sz="2030" u="none" strike="noStrike" spc="-40" dirty="0">
                  <a:solidFill>
                    <a:srgbClr val="051D40"/>
                  </a:solidFill>
                  <a:latin typeface="Poppins"/>
                  <a:ea typeface="Poppins"/>
                  <a:cs typeface="Poppins"/>
                  <a:sym typeface="Poppins"/>
                  <a:hlinkClick r:id="rId2"/>
                </a:rPr>
                <a:t> </a:t>
              </a:r>
              <a:endParaRPr lang="en-US" sz="2030" u="none" strike="noStrike" spc="-40" dirty="0">
                <a:solidFill>
                  <a:srgbClr val="051D40"/>
                </a:solidFill>
                <a:latin typeface="Poppins"/>
                <a:ea typeface="Poppins"/>
                <a:cs typeface="Poppins"/>
                <a:sym typeface="Poppins"/>
                <a:hlinkClick r:id="rId3"/>
              </a:endParaRPr>
            </a:p>
            <a:p>
              <a:pPr marL="0" lvl="0" indent="0" algn="l">
                <a:lnSpc>
                  <a:spcPts val="2843"/>
                </a:lnSpc>
                <a:spcBef>
                  <a:spcPct val="0"/>
                </a:spcBef>
              </a:pPr>
              <a:r>
                <a:rPr lang="en-US" sz="2030" u="none" strike="noStrike" spc="-40" dirty="0">
                  <a:solidFill>
                    <a:srgbClr val="051D40"/>
                  </a:solidFill>
                  <a:latin typeface="Poppins"/>
                  <a:ea typeface="Poppins"/>
                  <a:cs typeface="Poppins"/>
                  <a:sym typeface="Poppins"/>
                  <a:hlinkClick r:id="rId3"/>
                </a:rPr>
                <a:t>Lailasharkawy21@gmail.com</a:t>
              </a:r>
              <a:endParaRPr lang="en-US" sz="2030" u="none" strike="noStrike" spc="-40" dirty="0">
                <a:solidFill>
                  <a:srgbClr val="051D40"/>
                </a:solidFill>
                <a:latin typeface="Poppins"/>
                <a:ea typeface="Poppins"/>
                <a:cs typeface="Poppins"/>
                <a:sym typeface="Poppins"/>
              </a:endParaRPr>
            </a:p>
          </p:txBody>
        </p:sp>
        <p:sp>
          <p:nvSpPr>
            <p:cNvPr id="19" name="Freeform 48">
              <a:extLst>
                <a:ext uri="{FF2B5EF4-FFF2-40B4-BE49-F238E27FC236}">
                  <a16:creationId xmlns:a16="http://schemas.microsoft.com/office/drawing/2014/main" id="{AFF07087-082F-A95D-E8AB-3894A5C2630C}"/>
                </a:ext>
              </a:extLst>
            </p:cNvPr>
            <p:cNvSpPr/>
            <p:nvPr/>
          </p:nvSpPr>
          <p:spPr>
            <a:xfrm>
              <a:off x="10046889" y="3758949"/>
              <a:ext cx="399178" cy="282963"/>
            </a:xfrm>
            <a:custGeom>
              <a:avLst/>
              <a:gdLst/>
              <a:ahLst/>
              <a:cxnLst/>
              <a:rect l="l" t="t" r="r" b="b"/>
              <a:pathLst>
                <a:path w="1016533" h="725550">
                  <a:moveTo>
                    <a:pt x="0" y="0"/>
                  </a:moveTo>
                  <a:lnTo>
                    <a:pt x="1016533" y="0"/>
                  </a:lnTo>
                  <a:lnTo>
                    <a:pt x="1016533" y="725551"/>
                  </a:lnTo>
                  <a:lnTo>
                    <a:pt x="0" y="72555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sp>
        <p:nvSpPr>
          <p:cNvPr id="37" name="TextBox 10">
            <a:extLst>
              <a:ext uri="{FF2B5EF4-FFF2-40B4-BE49-F238E27FC236}">
                <a16:creationId xmlns:a16="http://schemas.microsoft.com/office/drawing/2014/main" id="{390B11B4-B1F2-8F76-ED4C-B6FBEC40128E}"/>
              </a:ext>
            </a:extLst>
          </p:cNvPr>
          <p:cNvSpPr txBox="1"/>
          <p:nvPr/>
        </p:nvSpPr>
        <p:spPr>
          <a:xfrm>
            <a:off x="4487835" y="1732287"/>
            <a:ext cx="11109010" cy="359073"/>
          </a:xfrm>
          <a:prstGeom prst="rect">
            <a:avLst/>
          </a:prstGeom>
        </p:spPr>
        <p:txBody>
          <a:bodyPr wrap="square" lIns="0" tIns="0" rIns="0" bIns="0" rtlCol="0" anchor="t">
            <a:spAutoFit/>
          </a:bodyPr>
          <a:lstStyle/>
          <a:p>
            <a:pPr marL="0" lvl="0" indent="0" algn="l">
              <a:lnSpc>
                <a:spcPts val="2843"/>
              </a:lnSpc>
              <a:spcBef>
                <a:spcPct val="0"/>
              </a:spcBef>
            </a:pPr>
            <a:r>
              <a:rPr lang="en-US" sz="2400" u="none" strike="noStrike" spc="-40" dirty="0">
                <a:solidFill>
                  <a:srgbClr val="051D40"/>
                </a:solidFill>
                <a:latin typeface="Poppins"/>
                <a:ea typeface="Poppins"/>
                <a:cs typeface="Poppins"/>
                <a:sym typeface="Poppins"/>
              </a:rPr>
              <a:t>We are interns at </a:t>
            </a:r>
            <a:r>
              <a:rPr lang="en-US" sz="2400" b="1" u="none" strike="noStrike" spc="-40" dirty="0">
                <a:solidFill>
                  <a:srgbClr val="051D40"/>
                </a:solidFill>
                <a:latin typeface="Poppins"/>
                <a:ea typeface="Poppins"/>
                <a:cs typeface="Poppins"/>
                <a:sym typeface="Poppins"/>
              </a:rPr>
              <a:t>DEPI</a:t>
            </a:r>
            <a:r>
              <a:rPr lang="en-US" sz="2400" u="none" strike="noStrike" spc="-40" dirty="0">
                <a:solidFill>
                  <a:srgbClr val="051D40"/>
                </a:solidFill>
                <a:latin typeface="Poppins"/>
                <a:ea typeface="Poppins"/>
                <a:cs typeface="Poppins"/>
                <a:sym typeface="Poppins"/>
              </a:rPr>
              <a:t> in </a:t>
            </a:r>
            <a:r>
              <a:rPr lang="en-US" sz="2400" b="1" u="none" strike="noStrike" spc="-40" dirty="0">
                <a:solidFill>
                  <a:srgbClr val="051D40"/>
                </a:solidFill>
                <a:latin typeface="Poppins"/>
                <a:ea typeface="Poppins"/>
                <a:cs typeface="Poppins"/>
                <a:sym typeface="Poppins"/>
              </a:rPr>
              <a:t>Cisco Cybersecurity Track</a:t>
            </a:r>
            <a:r>
              <a:rPr lang="en-US" sz="2400" u="none" strike="noStrike" spc="-40" dirty="0">
                <a:solidFill>
                  <a:srgbClr val="051D40"/>
                </a:solidFill>
                <a:latin typeface="Poppins"/>
                <a:ea typeface="Poppins"/>
                <a:cs typeface="Poppins"/>
                <a:sym typeface="Poppins"/>
              </a:rPr>
              <a:t>, group </a:t>
            </a:r>
            <a:r>
              <a:rPr lang="en-US" sz="2400" b="1" u="none" strike="noStrike" spc="-40" dirty="0">
                <a:solidFill>
                  <a:srgbClr val="051D40"/>
                </a:solidFill>
                <a:latin typeface="Poppins"/>
                <a:ea typeface="Poppins"/>
                <a:cs typeface="Poppins"/>
                <a:sym typeface="Poppins"/>
              </a:rPr>
              <a:t>ONL1_ISS1_S2E</a:t>
            </a:r>
            <a:r>
              <a:rPr lang="en-US" sz="2400" u="none" strike="noStrike" spc="-40" dirty="0">
                <a:solidFill>
                  <a:srgbClr val="051D40"/>
                </a:solidFill>
                <a:latin typeface="Poppins"/>
                <a:ea typeface="Poppins"/>
                <a:cs typeface="Poppins"/>
                <a:sym typeface="Poppins"/>
              </a:rPr>
              <a:t>. </a:t>
            </a:r>
          </a:p>
        </p:txBody>
      </p:sp>
      <p:grpSp>
        <p:nvGrpSpPr>
          <p:cNvPr id="40" name="Group 39">
            <a:extLst>
              <a:ext uri="{FF2B5EF4-FFF2-40B4-BE49-F238E27FC236}">
                <a16:creationId xmlns:a16="http://schemas.microsoft.com/office/drawing/2014/main" id="{4AC10568-8C11-9742-2F72-9D3C6105A6F8}"/>
              </a:ext>
            </a:extLst>
          </p:cNvPr>
          <p:cNvGrpSpPr/>
          <p:nvPr/>
        </p:nvGrpSpPr>
        <p:grpSpPr>
          <a:xfrm>
            <a:off x="10076494" y="3327286"/>
            <a:ext cx="498821" cy="461665"/>
            <a:chOff x="15731779" y="5141935"/>
            <a:chExt cx="498821" cy="461665"/>
          </a:xfrm>
        </p:grpSpPr>
        <p:sp>
          <p:nvSpPr>
            <p:cNvPr id="38" name="Rectangle: Rounded Corners 37">
              <a:extLst>
                <a:ext uri="{FF2B5EF4-FFF2-40B4-BE49-F238E27FC236}">
                  <a16:creationId xmlns:a16="http://schemas.microsoft.com/office/drawing/2014/main" id="{3664CD0F-E3C9-5C09-6BA4-8CC8C17E8816}"/>
                </a:ext>
              </a:extLst>
            </p:cNvPr>
            <p:cNvSpPr/>
            <p:nvPr/>
          </p:nvSpPr>
          <p:spPr>
            <a:xfrm>
              <a:off x="15731779" y="5181169"/>
              <a:ext cx="346421" cy="343331"/>
            </a:xfrm>
            <a:prstGeom prst="roundRect">
              <a:avLst/>
            </a:prstGeom>
            <a:solidFill>
              <a:srgbClr val="145DA0"/>
            </a:solidFill>
            <a:ln>
              <a:solidFill>
                <a:srgbClr val="145D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39" name="TextBox 38">
              <a:extLst>
                <a:ext uri="{FF2B5EF4-FFF2-40B4-BE49-F238E27FC236}">
                  <a16:creationId xmlns:a16="http://schemas.microsoft.com/office/drawing/2014/main" id="{825B1927-7906-0F74-B9CA-487C359073B6}"/>
                </a:ext>
              </a:extLst>
            </p:cNvPr>
            <p:cNvSpPr txBox="1"/>
            <p:nvPr/>
          </p:nvSpPr>
          <p:spPr>
            <a:xfrm>
              <a:off x="15731779" y="5141935"/>
              <a:ext cx="498821" cy="461665"/>
            </a:xfrm>
            <a:prstGeom prst="rect">
              <a:avLst/>
            </a:prstGeom>
            <a:noFill/>
          </p:spPr>
          <p:txBody>
            <a:bodyPr wrap="square" rtlCol="0">
              <a:spAutoFit/>
            </a:bodyPr>
            <a:lstStyle/>
            <a:p>
              <a:r>
                <a:rPr lang="en-US" sz="2400" dirty="0">
                  <a:solidFill>
                    <a:schemeClr val="bg1"/>
                  </a:solidFill>
                </a:rPr>
                <a:t>In</a:t>
              </a:r>
            </a:p>
          </p:txBody>
        </p:sp>
      </p:grpSp>
      <p:grpSp>
        <p:nvGrpSpPr>
          <p:cNvPr id="18" name="Group 17">
            <a:extLst>
              <a:ext uri="{FF2B5EF4-FFF2-40B4-BE49-F238E27FC236}">
                <a16:creationId xmlns:a16="http://schemas.microsoft.com/office/drawing/2014/main" id="{49A8B710-1770-D0AE-2322-4AB3B6DAE040}"/>
              </a:ext>
            </a:extLst>
          </p:cNvPr>
          <p:cNvGrpSpPr/>
          <p:nvPr/>
        </p:nvGrpSpPr>
        <p:grpSpPr>
          <a:xfrm>
            <a:off x="1511967" y="6320945"/>
            <a:ext cx="15747333" cy="1350162"/>
            <a:chOff x="1507418" y="7777666"/>
            <a:chExt cx="15747333" cy="1350162"/>
          </a:xfrm>
        </p:grpSpPr>
        <p:sp>
          <p:nvSpPr>
            <p:cNvPr id="12" name="TextBox 11">
              <a:extLst>
                <a:ext uri="{FF2B5EF4-FFF2-40B4-BE49-F238E27FC236}">
                  <a16:creationId xmlns:a16="http://schemas.microsoft.com/office/drawing/2014/main" id="{0D9F042B-F8F7-E375-BCA6-C497DA0763DF}"/>
                </a:ext>
              </a:extLst>
            </p:cNvPr>
            <p:cNvSpPr txBox="1"/>
            <p:nvPr/>
          </p:nvSpPr>
          <p:spPr>
            <a:xfrm>
              <a:off x="1507418" y="7777666"/>
              <a:ext cx="3724127" cy="425071"/>
            </a:xfrm>
            <a:prstGeom prst="rect">
              <a:avLst/>
            </a:prstGeom>
          </p:spPr>
          <p:txBody>
            <a:bodyPr lIns="0" tIns="0" rIns="0" bIns="0" rtlCol="0" anchor="t">
              <a:spAutoFit/>
            </a:bodyPr>
            <a:lstStyle/>
            <a:p>
              <a:pPr algn="l">
                <a:lnSpc>
                  <a:spcPts val="3480"/>
                </a:lnSpc>
                <a:spcBef>
                  <a:spcPct val="0"/>
                </a:spcBef>
              </a:pPr>
              <a:r>
                <a:rPr lang="en-US" sz="2486" dirty="0">
                  <a:solidFill>
                    <a:srgbClr val="051D40"/>
                  </a:solidFill>
                  <a:latin typeface="Open Sans Extra Bold"/>
                  <a:ea typeface="Open Sans Extra Bold"/>
                  <a:cs typeface="Open Sans Extra Bold"/>
                  <a:sym typeface="Open Sans Extra Bold"/>
                </a:rPr>
                <a:t>Hager Hamdy</a:t>
              </a:r>
            </a:p>
          </p:txBody>
        </p:sp>
        <p:sp>
          <p:nvSpPr>
            <p:cNvPr id="14" name="TextBox 10">
              <a:extLst>
                <a:ext uri="{FF2B5EF4-FFF2-40B4-BE49-F238E27FC236}">
                  <a16:creationId xmlns:a16="http://schemas.microsoft.com/office/drawing/2014/main" id="{1DE2E262-B017-C982-17FD-B9CC1D1B96BF}"/>
                </a:ext>
              </a:extLst>
            </p:cNvPr>
            <p:cNvSpPr txBox="1"/>
            <p:nvPr/>
          </p:nvSpPr>
          <p:spPr>
            <a:xfrm>
              <a:off x="1507419" y="8426546"/>
              <a:ext cx="8414772" cy="342210"/>
            </a:xfrm>
            <a:prstGeom prst="rect">
              <a:avLst/>
            </a:prstGeom>
          </p:spPr>
          <p:txBody>
            <a:bodyPr lIns="0" tIns="0" rIns="0" bIns="0" rtlCol="0" anchor="t">
              <a:spAutoFit/>
            </a:bodyPr>
            <a:lstStyle/>
            <a:p>
              <a:pPr marL="0" lvl="0" indent="0" algn="l">
                <a:lnSpc>
                  <a:spcPts val="2843"/>
                </a:lnSpc>
                <a:spcBef>
                  <a:spcPct val="0"/>
                </a:spcBef>
              </a:pPr>
              <a:r>
                <a:rPr lang="en-US" sz="2030" u="none" strike="noStrike" spc="-40" dirty="0">
                  <a:solidFill>
                    <a:srgbClr val="051D40"/>
                  </a:solidFill>
                  <a:latin typeface="Poppins"/>
                  <a:ea typeface="Poppins"/>
                  <a:cs typeface="Poppins"/>
                  <a:sym typeface="Poppins"/>
                </a:rPr>
                <a:t>Fresh graduate, Faculty of computers and Artificial Intelligence</a:t>
              </a:r>
            </a:p>
          </p:txBody>
        </p:sp>
        <p:grpSp>
          <p:nvGrpSpPr>
            <p:cNvPr id="21" name="Group 20">
              <a:extLst>
                <a:ext uri="{FF2B5EF4-FFF2-40B4-BE49-F238E27FC236}">
                  <a16:creationId xmlns:a16="http://schemas.microsoft.com/office/drawing/2014/main" id="{2F0013A8-21D0-6355-9199-030DBA7AFE57}"/>
                </a:ext>
              </a:extLst>
            </p:cNvPr>
            <p:cNvGrpSpPr/>
            <p:nvPr/>
          </p:nvGrpSpPr>
          <p:grpSpPr>
            <a:xfrm>
              <a:off x="10042340" y="8426546"/>
              <a:ext cx="7212411" cy="701282"/>
              <a:chOff x="10046889" y="3340630"/>
              <a:chExt cx="7212411" cy="701282"/>
            </a:xfrm>
          </p:grpSpPr>
          <p:sp>
            <p:nvSpPr>
              <p:cNvPr id="22" name="TextBox 10">
                <a:extLst>
                  <a:ext uri="{FF2B5EF4-FFF2-40B4-BE49-F238E27FC236}">
                    <a16:creationId xmlns:a16="http://schemas.microsoft.com/office/drawing/2014/main" id="{0FA8ECCB-2856-0C17-1E6C-B7E860B3CD84}"/>
                  </a:ext>
                </a:extLst>
              </p:cNvPr>
              <p:cNvSpPr txBox="1"/>
              <p:nvPr/>
            </p:nvSpPr>
            <p:spPr>
              <a:xfrm>
                <a:off x="10570765" y="3340630"/>
                <a:ext cx="6688535" cy="701282"/>
              </a:xfrm>
              <a:prstGeom prst="rect">
                <a:avLst/>
              </a:prstGeom>
            </p:spPr>
            <p:txBody>
              <a:bodyPr wrap="square" lIns="0" tIns="0" rIns="0" bIns="0" rtlCol="0" anchor="t">
                <a:spAutoFit/>
              </a:bodyPr>
              <a:lstStyle/>
              <a:p>
                <a:pPr marL="0" lvl="0" indent="0" algn="l">
                  <a:lnSpc>
                    <a:spcPts val="2843"/>
                  </a:lnSpc>
                  <a:spcBef>
                    <a:spcPct val="0"/>
                  </a:spcBef>
                </a:pPr>
                <a:r>
                  <a:rPr lang="en-US" sz="2030" u="none" strike="noStrike" spc="-40" dirty="0">
                    <a:solidFill>
                      <a:srgbClr val="051D40"/>
                    </a:solidFill>
                    <a:latin typeface="Poppins"/>
                    <a:ea typeface="Poppins"/>
                    <a:cs typeface="Poppins"/>
                    <a:sym typeface="Poppins"/>
                    <a:hlinkClick r:id="rId6"/>
                  </a:rPr>
                  <a:t>Hager Hamdy</a:t>
                </a:r>
                <a:endParaRPr lang="en-US" sz="2030" u="none" strike="noStrike" spc="-40" dirty="0">
                  <a:solidFill>
                    <a:srgbClr val="051D40"/>
                  </a:solidFill>
                  <a:latin typeface="Poppins"/>
                  <a:ea typeface="Poppins"/>
                  <a:cs typeface="Poppins"/>
                  <a:sym typeface="Poppins"/>
                </a:endParaRPr>
              </a:p>
              <a:p>
                <a:pPr marL="0" lvl="0" indent="0" algn="l">
                  <a:lnSpc>
                    <a:spcPts val="2843"/>
                  </a:lnSpc>
                  <a:spcBef>
                    <a:spcPct val="0"/>
                  </a:spcBef>
                </a:pPr>
                <a:r>
                  <a:rPr lang="en-US" sz="2030" u="none" strike="noStrike" spc="-40" dirty="0">
                    <a:solidFill>
                      <a:srgbClr val="051D40"/>
                    </a:solidFill>
                    <a:latin typeface="Poppins"/>
                    <a:ea typeface="Poppins"/>
                    <a:cs typeface="Poppins"/>
                    <a:sym typeface="Poppins"/>
                    <a:hlinkClick r:id="rId7"/>
                  </a:rPr>
                  <a:t>Hagerhamdy632002@gmail.com</a:t>
                </a:r>
                <a:r>
                  <a:rPr lang="en-US" sz="2030" u="none" strike="noStrike" spc="-40" dirty="0">
                    <a:solidFill>
                      <a:srgbClr val="051D40"/>
                    </a:solidFill>
                    <a:latin typeface="Poppins"/>
                    <a:ea typeface="Poppins"/>
                    <a:cs typeface="Poppins"/>
                    <a:sym typeface="Poppins"/>
                  </a:rPr>
                  <a:t> </a:t>
                </a:r>
              </a:p>
            </p:txBody>
          </p:sp>
          <p:sp>
            <p:nvSpPr>
              <p:cNvPr id="24" name="Freeform 48">
                <a:extLst>
                  <a:ext uri="{FF2B5EF4-FFF2-40B4-BE49-F238E27FC236}">
                    <a16:creationId xmlns:a16="http://schemas.microsoft.com/office/drawing/2014/main" id="{CE8771FA-25AC-422C-6061-7DA8678874E5}"/>
                  </a:ext>
                </a:extLst>
              </p:cNvPr>
              <p:cNvSpPr/>
              <p:nvPr/>
            </p:nvSpPr>
            <p:spPr>
              <a:xfrm>
                <a:off x="10046889" y="3758949"/>
                <a:ext cx="399178" cy="282963"/>
              </a:xfrm>
              <a:custGeom>
                <a:avLst/>
                <a:gdLst/>
                <a:ahLst/>
                <a:cxnLst/>
                <a:rect l="l" t="t" r="r" b="b"/>
                <a:pathLst>
                  <a:path w="1016533" h="725550">
                    <a:moveTo>
                      <a:pt x="0" y="0"/>
                    </a:moveTo>
                    <a:lnTo>
                      <a:pt x="1016533" y="0"/>
                    </a:lnTo>
                    <a:lnTo>
                      <a:pt x="1016533" y="725551"/>
                    </a:lnTo>
                    <a:lnTo>
                      <a:pt x="0" y="72555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grpSp>
          <p:nvGrpSpPr>
            <p:cNvPr id="41" name="Group 40">
              <a:extLst>
                <a:ext uri="{FF2B5EF4-FFF2-40B4-BE49-F238E27FC236}">
                  <a16:creationId xmlns:a16="http://schemas.microsoft.com/office/drawing/2014/main" id="{A7F8A399-A2F3-ABDE-4EC8-5D259605637C}"/>
                </a:ext>
              </a:extLst>
            </p:cNvPr>
            <p:cNvGrpSpPr/>
            <p:nvPr/>
          </p:nvGrpSpPr>
          <p:grpSpPr>
            <a:xfrm>
              <a:off x="10076494" y="8419179"/>
              <a:ext cx="498821" cy="461665"/>
              <a:chOff x="15731779" y="5141935"/>
              <a:chExt cx="498821" cy="461665"/>
            </a:xfrm>
          </p:grpSpPr>
          <p:sp>
            <p:nvSpPr>
              <p:cNvPr id="42" name="Rectangle: Rounded Corners 41">
                <a:extLst>
                  <a:ext uri="{FF2B5EF4-FFF2-40B4-BE49-F238E27FC236}">
                    <a16:creationId xmlns:a16="http://schemas.microsoft.com/office/drawing/2014/main" id="{89EDD53F-3864-FECE-7443-B0DAD312C547}"/>
                  </a:ext>
                </a:extLst>
              </p:cNvPr>
              <p:cNvSpPr/>
              <p:nvPr/>
            </p:nvSpPr>
            <p:spPr>
              <a:xfrm>
                <a:off x="15731779" y="5181169"/>
                <a:ext cx="346421" cy="343331"/>
              </a:xfrm>
              <a:prstGeom prst="roundRect">
                <a:avLst/>
              </a:prstGeom>
              <a:solidFill>
                <a:srgbClr val="145DA0"/>
              </a:solidFill>
              <a:ln>
                <a:solidFill>
                  <a:srgbClr val="145D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43" name="TextBox 42">
                <a:extLst>
                  <a:ext uri="{FF2B5EF4-FFF2-40B4-BE49-F238E27FC236}">
                    <a16:creationId xmlns:a16="http://schemas.microsoft.com/office/drawing/2014/main" id="{6A37E1AC-9FE3-30A1-921A-A327AD805A8E}"/>
                  </a:ext>
                </a:extLst>
              </p:cNvPr>
              <p:cNvSpPr txBox="1"/>
              <p:nvPr/>
            </p:nvSpPr>
            <p:spPr>
              <a:xfrm>
                <a:off x="15731779" y="5141935"/>
                <a:ext cx="498821" cy="461665"/>
              </a:xfrm>
              <a:prstGeom prst="rect">
                <a:avLst/>
              </a:prstGeom>
              <a:noFill/>
            </p:spPr>
            <p:txBody>
              <a:bodyPr wrap="square" rtlCol="0">
                <a:spAutoFit/>
              </a:bodyPr>
              <a:lstStyle/>
              <a:p>
                <a:r>
                  <a:rPr lang="en-US" sz="2400" dirty="0">
                    <a:solidFill>
                      <a:schemeClr val="bg1"/>
                    </a:solidFill>
                  </a:rPr>
                  <a:t>In</a:t>
                </a:r>
              </a:p>
            </p:txBody>
          </p:sp>
        </p:grpSp>
      </p:grpSp>
      <p:grpSp>
        <p:nvGrpSpPr>
          <p:cNvPr id="7" name="Group 6">
            <a:extLst>
              <a:ext uri="{FF2B5EF4-FFF2-40B4-BE49-F238E27FC236}">
                <a16:creationId xmlns:a16="http://schemas.microsoft.com/office/drawing/2014/main" id="{47A7D83D-DB6E-B462-6D4D-993084F33B66}"/>
              </a:ext>
            </a:extLst>
          </p:cNvPr>
          <p:cNvGrpSpPr/>
          <p:nvPr/>
        </p:nvGrpSpPr>
        <p:grpSpPr>
          <a:xfrm>
            <a:off x="1507419" y="4546914"/>
            <a:ext cx="15751881" cy="1328044"/>
            <a:chOff x="1507419" y="6188399"/>
            <a:chExt cx="15751881" cy="1328044"/>
          </a:xfrm>
        </p:grpSpPr>
        <p:sp>
          <p:nvSpPr>
            <p:cNvPr id="8" name="TextBox 11">
              <a:extLst>
                <a:ext uri="{FF2B5EF4-FFF2-40B4-BE49-F238E27FC236}">
                  <a16:creationId xmlns:a16="http://schemas.microsoft.com/office/drawing/2014/main" id="{450635DB-D76C-254F-99CC-A27F6366B029}"/>
                </a:ext>
              </a:extLst>
            </p:cNvPr>
            <p:cNvSpPr txBox="1"/>
            <p:nvPr/>
          </p:nvSpPr>
          <p:spPr>
            <a:xfrm>
              <a:off x="1507419" y="6188399"/>
              <a:ext cx="3724127" cy="425071"/>
            </a:xfrm>
            <a:prstGeom prst="rect">
              <a:avLst/>
            </a:prstGeom>
          </p:spPr>
          <p:txBody>
            <a:bodyPr lIns="0" tIns="0" rIns="0" bIns="0" rtlCol="0" anchor="t">
              <a:spAutoFit/>
            </a:bodyPr>
            <a:lstStyle/>
            <a:p>
              <a:pPr algn="l">
                <a:lnSpc>
                  <a:spcPts val="3480"/>
                </a:lnSpc>
                <a:spcBef>
                  <a:spcPct val="0"/>
                </a:spcBef>
              </a:pPr>
              <a:r>
                <a:rPr lang="en-US" sz="2486" dirty="0" err="1">
                  <a:solidFill>
                    <a:srgbClr val="051D40"/>
                  </a:solidFill>
                  <a:latin typeface="Open Sans Extra Bold"/>
                  <a:ea typeface="Open Sans Extra Bold"/>
                  <a:cs typeface="Open Sans Extra Bold"/>
                  <a:sym typeface="Open Sans Extra Bold"/>
                </a:rPr>
                <a:t>Bassma</a:t>
              </a:r>
              <a:r>
                <a:rPr lang="en-US" sz="2486" dirty="0">
                  <a:solidFill>
                    <a:srgbClr val="051D40"/>
                  </a:solidFill>
                  <a:latin typeface="Open Sans Extra Bold"/>
                  <a:ea typeface="Open Sans Extra Bold"/>
                  <a:cs typeface="Open Sans Extra Bold"/>
                  <a:sym typeface="Open Sans Extra Bold"/>
                </a:rPr>
                <a:t> Mohamed</a:t>
              </a:r>
            </a:p>
          </p:txBody>
        </p:sp>
        <p:sp>
          <p:nvSpPr>
            <p:cNvPr id="15" name="TextBox 10">
              <a:extLst>
                <a:ext uri="{FF2B5EF4-FFF2-40B4-BE49-F238E27FC236}">
                  <a16:creationId xmlns:a16="http://schemas.microsoft.com/office/drawing/2014/main" id="{EC3A19AB-851D-F8EA-7CC9-211B4FE79323}"/>
                </a:ext>
              </a:extLst>
            </p:cNvPr>
            <p:cNvSpPr txBox="1"/>
            <p:nvPr/>
          </p:nvSpPr>
          <p:spPr>
            <a:xfrm>
              <a:off x="1507419" y="6815161"/>
              <a:ext cx="8414772" cy="342210"/>
            </a:xfrm>
            <a:prstGeom prst="rect">
              <a:avLst/>
            </a:prstGeom>
          </p:spPr>
          <p:txBody>
            <a:bodyPr lIns="0" tIns="0" rIns="0" bIns="0" rtlCol="0" anchor="t">
              <a:spAutoFit/>
            </a:bodyPr>
            <a:lstStyle/>
            <a:p>
              <a:pPr marL="0" lvl="0" indent="0" algn="l">
                <a:lnSpc>
                  <a:spcPts val="2843"/>
                </a:lnSpc>
                <a:spcBef>
                  <a:spcPct val="0"/>
                </a:spcBef>
              </a:pPr>
              <a:r>
                <a:rPr lang="en-US" sz="2030" spc="-40" dirty="0">
                  <a:solidFill>
                    <a:srgbClr val="051D40"/>
                  </a:solidFill>
                  <a:latin typeface="Poppins"/>
                  <a:ea typeface="Poppins"/>
                  <a:cs typeface="Poppins"/>
                  <a:sym typeface="Poppins"/>
                </a:rPr>
                <a:t>4</a:t>
              </a:r>
              <a:r>
                <a:rPr lang="en-US" sz="2030" spc="-40" baseline="30000" dirty="0">
                  <a:solidFill>
                    <a:srgbClr val="051D40"/>
                  </a:solidFill>
                  <a:latin typeface="Poppins"/>
                  <a:ea typeface="Poppins"/>
                  <a:cs typeface="Poppins"/>
                  <a:sym typeface="Poppins"/>
                </a:rPr>
                <a:t>th</a:t>
              </a:r>
              <a:r>
                <a:rPr lang="en-US" sz="2030" spc="-40" dirty="0">
                  <a:solidFill>
                    <a:srgbClr val="051D40"/>
                  </a:solidFill>
                  <a:latin typeface="Poppins"/>
                  <a:ea typeface="Poppins"/>
                  <a:cs typeface="Poppins"/>
                  <a:sym typeface="Poppins"/>
                </a:rPr>
                <a:t> year computer and information student </a:t>
              </a:r>
              <a:endParaRPr lang="en-US" sz="2030" u="none" strike="noStrike" spc="-40" dirty="0">
                <a:solidFill>
                  <a:srgbClr val="051D40"/>
                </a:solidFill>
                <a:latin typeface="Poppins"/>
                <a:ea typeface="Poppins"/>
                <a:cs typeface="Poppins"/>
                <a:sym typeface="Poppins"/>
              </a:endParaRPr>
            </a:p>
          </p:txBody>
        </p:sp>
        <p:grpSp>
          <p:nvGrpSpPr>
            <p:cNvPr id="25" name="Group 24">
              <a:extLst>
                <a:ext uri="{FF2B5EF4-FFF2-40B4-BE49-F238E27FC236}">
                  <a16:creationId xmlns:a16="http://schemas.microsoft.com/office/drawing/2014/main" id="{6CD7029B-1E8E-8C31-CFAC-BECF2A1C8842}"/>
                </a:ext>
              </a:extLst>
            </p:cNvPr>
            <p:cNvGrpSpPr/>
            <p:nvPr/>
          </p:nvGrpSpPr>
          <p:grpSpPr>
            <a:xfrm>
              <a:off x="10046889" y="6815161"/>
              <a:ext cx="7212411" cy="701282"/>
              <a:chOff x="10046889" y="3340630"/>
              <a:chExt cx="7212411" cy="701282"/>
            </a:xfrm>
          </p:grpSpPr>
          <p:sp>
            <p:nvSpPr>
              <p:cNvPr id="26" name="TextBox 10">
                <a:extLst>
                  <a:ext uri="{FF2B5EF4-FFF2-40B4-BE49-F238E27FC236}">
                    <a16:creationId xmlns:a16="http://schemas.microsoft.com/office/drawing/2014/main" id="{575BD781-FEE0-983A-7481-A67CEA4F711E}"/>
                  </a:ext>
                </a:extLst>
              </p:cNvPr>
              <p:cNvSpPr txBox="1"/>
              <p:nvPr/>
            </p:nvSpPr>
            <p:spPr>
              <a:xfrm>
                <a:off x="10570765" y="3340630"/>
                <a:ext cx="6688535" cy="701282"/>
              </a:xfrm>
              <a:prstGeom prst="rect">
                <a:avLst/>
              </a:prstGeom>
            </p:spPr>
            <p:txBody>
              <a:bodyPr wrap="square" lIns="0" tIns="0" rIns="0" bIns="0" rtlCol="0" anchor="t">
                <a:spAutoFit/>
              </a:bodyPr>
              <a:lstStyle/>
              <a:p>
                <a:pPr marL="0" lvl="0" indent="0" algn="l">
                  <a:lnSpc>
                    <a:spcPts val="2843"/>
                  </a:lnSpc>
                  <a:spcBef>
                    <a:spcPct val="0"/>
                  </a:spcBef>
                </a:pPr>
                <a:r>
                  <a:rPr lang="en-US" sz="2030" u="none" strike="noStrike" spc="-40" dirty="0" err="1">
                    <a:solidFill>
                      <a:srgbClr val="051D40"/>
                    </a:solidFill>
                    <a:latin typeface="Poppins"/>
                    <a:ea typeface="Poppins"/>
                    <a:cs typeface="Poppins"/>
                    <a:sym typeface="Poppins"/>
                    <a:hlinkClick r:id="rId8"/>
                  </a:rPr>
                  <a:t>Bassma</a:t>
                </a:r>
                <a:r>
                  <a:rPr lang="en-US" sz="2030" u="none" strike="noStrike" spc="-40" dirty="0">
                    <a:solidFill>
                      <a:srgbClr val="051D40"/>
                    </a:solidFill>
                    <a:latin typeface="Poppins"/>
                    <a:ea typeface="Poppins"/>
                    <a:cs typeface="Poppins"/>
                    <a:sym typeface="Poppins"/>
                    <a:hlinkClick r:id="rId8"/>
                  </a:rPr>
                  <a:t> </a:t>
                </a:r>
                <a:r>
                  <a:rPr lang="en-US" sz="2030" u="none" strike="noStrike" spc="-40" dirty="0" err="1">
                    <a:solidFill>
                      <a:srgbClr val="051D40"/>
                    </a:solidFill>
                    <a:latin typeface="Poppins"/>
                    <a:ea typeface="Poppins"/>
                    <a:cs typeface="Poppins"/>
                    <a:sym typeface="Poppins"/>
                    <a:hlinkClick r:id="rId8"/>
                  </a:rPr>
                  <a:t>Mosa</a:t>
                </a:r>
                <a:endParaRPr lang="en-US" sz="2030" u="none" strike="noStrike" spc="-40" dirty="0">
                  <a:solidFill>
                    <a:srgbClr val="051D40"/>
                  </a:solidFill>
                  <a:latin typeface="Poppins"/>
                  <a:ea typeface="Poppins"/>
                  <a:cs typeface="Poppins"/>
                  <a:sym typeface="Poppins"/>
                  <a:hlinkClick r:id="rId9"/>
                </a:endParaRPr>
              </a:p>
              <a:p>
                <a:pPr marL="0" lvl="0" indent="0" algn="l">
                  <a:lnSpc>
                    <a:spcPts val="2843"/>
                  </a:lnSpc>
                  <a:spcBef>
                    <a:spcPct val="0"/>
                  </a:spcBef>
                </a:pPr>
                <a:r>
                  <a:rPr lang="en-US" sz="2030" u="none" strike="noStrike" spc="-40" dirty="0">
                    <a:solidFill>
                      <a:srgbClr val="051D40"/>
                    </a:solidFill>
                    <a:latin typeface="Poppins"/>
                    <a:ea typeface="Poppins"/>
                    <a:cs typeface="Poppins"/>
                    <a:sym typeface="Poppins"/>
                    <a:hlinkClick r:id="rId9"/>
                  </a:rPr>
                  <a:t>bassmamosa2@gmail.com</a:t>
                </a:r>
                <a:r>
                  <a:rPr lang="en-US" sz="2030" u="none" strike="noStrike" spc="-40" dirty="0">
                    <a:solidFill>
                      <a:srgbClr val="051D40"/>
                    </a:solidFill>
                    <a:latin typeface="Poppins"/>
                    <a:ea typeface="Poppins"/>
                    <a:cs typeface="Poppins"/>
                    <a:sym typeface="Poppins"/>
                  </a:rPr>
                  <a:t>  </a:t>
                </a:r>
              </a:p>
            </p:txBody>
          </p:sp>
          <p:sp>
            <p:nvSpPr>
              <p:cNvPr id="28" name="Freeform 48">
                <a:extLst>
                  <a:ext uri="{FF2B5EF4-FFF2-40B4-BE49-F238E27FC236}">
                    <a16:creationId xmlns:a16="http://schemas.microsoft.com/office/drawing/2014/main" id="{0DF0B332-B671-0A19-BDEB-021710502BD0}"/>
                  </a:ext>
                </a:extLst>
              </p:cNvPr>
              <p:cNvSpPr/>
              <p:nvPr/>
            </p:nvSpPr>
            <p:spPr>
              <a:xfrm>
                <a:off x="10046889" y="3758949"/>
                <a:ext cx="399178" cy="282963"/>
              </a:xfrm>
              <a:custGeom>
                <a:avLst/>
                <a:gdLst/>
                <a:ahLst/>
                <a:cxnLst/>
                <a:rect l="l" t="t" r="r" b="b"/>
                <a:pathLst>
                  <a:path w="1016533" h="725550">
                    <a:moveTo>
                      <a:pt x="0" y="0"/>
                    </a:moveTo>
                    <a:lnTo>
                      <a:pt x="1016533" y="0"/>
                    </a:lnTo>
                    <a:lnTo>
                      <a:pt x="1016533" y="725551"/>
                    </a:lnTo>
                    <a:lnTo>
                      <a:pt x="0" y="72555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grpSp>
          <p:nvGrpSpPr>
            <p:cNvPr id="44" name="Group 43">
              <a:extLst>
                <a:ext uri="{FF2B5EF4-FFF2-40B4-BE49-F238E27FC236}">
                  <a16:creationId xmlns:a16="http://schemas.microsoft.com/office/drawing/2014/main" id="{D017281D-A30B-60D0-8E2D-6E5E604F8F7D}"/>
                </a:ext>
              </a:extLst>
            </p:cNvPr>
            <p:cNvGrpSpPr/>
            <p:nvPr/>
          </p:nvGrpSpPr>
          <p:grpSpPr>
            <a:xfrm>
              <a:off x="10076494" y="6810832"/>
              <a:ext cx="498821" cy="461665"/>
              <a:chOff x="15731779" y="5141935"/>
              <a:chExt cx="498821" cy="461665"/>
            </a:xfrm>
          </p:grpSpPr>
          <p:sp>
            <p:nvSpPr>
              <p:cNvPr id="45" name="Rectangle: Rounded Corners 44">
                <a:extLst>
                  <a:ext uri="{FF2B5EF4-FFF2-40B4-BE49-F238E27FC236}">
                    <a16:creationId xmlns:a16="http://schemas.microsoft.com/office/drawing/2014/main" id="{A171635D-14E9-800F-13BE-74298EE04E16}"/>
                  </a:ext>
                </a:extLst>
              </p:cNvPr>
              <p:cNvSpPr/>
              <p:nvPr/>
            </p:nvSpPr>
            <p:spPr>
              <a:xfrm>
                <a:off x="15731779" y="5181169"/>
                <a:ext cx="346421" cy="343331"/>
              </a:xfrm>
              <a:prstGeom prst="roundRect">
                <a:avLst/>
              </a:prstGeom>
              <a:solidFill>
                <a:srgbClr val="145DA0"/>
              </a:solidFill>
              <a:ln>
                <a:solidFill>
                  <a:srgbClr val="145D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46" name="TextBox 45">
                <a:extLst>
                  <a:ext uri="{FF2B5EF4-FFF2-40B4-BE49-F238E27FC236}">
                    <a16:creationId xmlns:a16="http://schemas.microsoft.com/office/drawing/2014/main" id="{DEAF3DCD-18F0-57F6-7A79-89E0CC5C1BCA}"/>
                  </a:ext>
                </a:extLst>
              </p:cNvPr>
              <p:cNvSpPr txBox="1"/>
              <p:nvPr/>
            </p:nvSpPr>
            <p:spPr>
              <a:xfrm>
                <a:off x="15731779" y="5141935"/>
                <a:ext cx="498821" cy="461665"/>
              </a:xfrm>
              <a:prstGeom prst="rect">
                <a:avLst/>
              </a:prstGeom>
              <a:noFill/>
            </p:spPr>
            <p:txBody>
              <a:bodyPr wrap="square" rtlCol="0">
                <a:spAutoFit/>
              </a:bodyPr>
              <a:lstStyle/>
              <a:p>
                <a:r>
                  <a:rPr lang="en-US" sz="2400" dirty="0">
                    <a:solidFill>
                      <a:schemeClr val="bg1"/>
                    </a:solidFill>
                  </a:rPr>
                  <a:t>In</a:t>
                </a:r>
              </a:p>
            </p:txBody>
          </p:sp>
        </p:grpSp>
      </p:grpSp>
      <p:grpSp>
        <p:nvGrpSpPr>
          <p:cNvPr id="6" name="Group 5">
            <a:extLst>
              <a:ext uri="{FF2B5EF4-FFF2-40B4-BE49-F238E27FC236}">
                <a16:creationId xmlns:a16="http://schemas.microsoft.com/office/drawing/2014/main" id="{CEEFB123-5E72-7088-8EA1-3B174DB5F9B2}"/>
              </a:ext>
            </a:extLst>
          </p:cNvPr>
          <p:cNvGrpSpPr/>
          <p:nvPr/>
        </p:nvGrpSpPr>
        <p:grpSpPr>
          <a:xfrm>
            <a:off x="1507419" y="8077462"/>
            <a:ext cx="15751881" cy="1255258"/>
            <a:chOff x="1507419" y="4420646"/>
            <a:chExt cx="15751881" cy="1255258"/>
          </a:xfrm>
        </p:grpSpPr>
        <p:sp>
          <p:nvSpPr>
            <p:cNvPr id="13" name="TextBox 11">
              <a:extLst>
                <a:ext uri="{FF2B5EF4-FFF2-40B4-BE49-F238E27FC236}">
                  <a16:creationId xmlns:a16="http://schemas.microsoft.com/office/drawing/2014/main" id="{083FAA07-5ACE-397C-760F-BD5564927C89}"/>
                </a:ext>
              </a:extLst>
            </p:cNvPr>
            <p:cNvSpPr txBox="1"/>
            <p:nvPr/>
          </p:nvSpPr>
          <p:spPr>
            <a:xfrm>
              <a:off x="1507419" y="4420646"/>
              <a:ext cx="3724127" cy="425071"/>
            </a:xfrm>
            <a:prstGeom prst="rect">
              <a:avLst/>
            </a:prstGeom>
          </p:spPr>
          <p:txBody>
            <a:bodyPr lIns="0" tIns="0" rIns="0" bIns="0" rtlCol="0" anchor="t">
              <a:spAutoFit/>
            </a:bodyPr>
            <a:lstStyle/>
            <a:p>
              <a:pPr algn="l">
                <a:lnSpc>
                  <a:spcPts val="3480"/>
                </a:lnSpc>
                <a:spcBef>
                  <a:spcPct val="0"/>
                </a:spcBef>
              </a:pPr>
              <a:r>
                <a:rPr lang="en-US" sz="2486" dirty="0">
                  <a:solidFill>
                    <a:srgbClr val="051D40"/>
                  </a:solidFill>
                  <a:latin typeface="Open Sans Extra Bold"/>
                  <a:ea typeface="Open Sans Extra Bold"/>
                  <a:cs typeface="Open Sans Extra Bold"/>
                  <a:sym typeface="Open Sans Extra Bold"/>
                </a:rPr>
                <a:t>Ashrakat Rashwan </a:t>
              </a:r>
            </a:p>
          </p:txBody>
        </p:sp>
        <p:sp>
          <p:nvSpPr>
            <p:cNvPr id="16" name="TextBox 10">
              <a:extLst>
                <a:ext uri="{FF2B5EF4-FFF2-40B4-BE49-F238E27FC236}">
                  <a16:creationId xmlns:a16="http://schemas.microsoft.com/office/drawing/2014/main" id="{B17FC200-10B4-F7DE-E676-2BFD2B2C65E4}"/>
                </a:ext>
              </a:extLst>
            </p:cNvPr>
            <p:cNvSpPr txBox="1"/>
            <p:nvPr/>
          </p:nvSpPr>
          <p:spPr>
            <a:xfrm>
              <a:off x="1507419" y="4974622"/>
              <a:ext cx="8414772" cy="701282"/>
            </a:xfrm>
            <a:prstGeom prst="rect">
              <a:avLst/>
            </a:prstGeom>
          </p:spPr>
          <p:txBody>
            <a:bodyPr lIns="0" tIns="0" rIns="0" bIns="0" rtlCol="0" anchor="t">
              <a:spAutoFit/>
            </a:bodyPr>
            <a:lstStyle/>
            <a:p>
              <a:pPr marL="0" lvl="0" indent="0" algn="l">
                <a:lnSpc>
                  <a:spcPts val="2843"/>
                </a:lnSpc>
                <a:spcBef>
                  <a:spcPct val="0"/>
                </a:spcBef>
              </a:pPr>
              <a:r>
                <a:rPr lang="en-US" sz="2030" u="none" strike="noStrike" spc="-40" dirty="0">
                  <a:solidFill>
                    <a:srgbClr val="051D40"/>
                  </a:solidFill>
                  <a:latin typeface="Poppins"/>
                  <a:ea typeface="Poppins"/>
                  <a:cs typeface="Poppins"/>
                  <a:sym typeface="Poppins"/>
                </a:rPr>
                <a:t>4</a:t>
              </a:r>
              <a:r>
                <a:rPr lang="en-US" sz="2030" u="none" strike="noStrike" spc="-40" baseline="30000" dirty="0">
                  <a:solidFill>
                    <a:srgbClr val="051D40"/>
                  </a:solidFill>
                  <a:latin typeface="Poppins"/>
                  <a:ea typeface="Poppins"/>
                  <a:cs typeface="Poppins"/>
                  <a:sym typeface="Poppins"/>
                </a:rPr>
                <a:t>th</a:t>
              </a:r>
              <a:r>
                <a:rPr lang="en-US" sz="2030" u="none" strike="noStrike" spc="-40" dirty="0">
                  <a:solidFill>
                    <a:srgbClr val="051D40"/>
                  </a:solidFill>
                  <a:latin typeface="Poppins"/>
                  <a:ea typeface="Poppins"/>
                  <a:cs typeface="Poppins"/>
                  <a:sym typeface="Poppins"/>
                </a:rPr>
                <a:t> year engineering student specialized in information technology and communication engineering </a:t>
              </a:r>
            </a:p>
          </p:txBody>
        </p:sp>
        <p:grpSp>
          <p:nvGrpSpPr>
            <p:cNvPr id="29" name="Group 28">
              <a:extLst>
                <a:ext uri="{FF2B5EF4-FFF2-40B4-BE49-F238E27FC236}">
                  <a16:creationId xmlns:a16="http://schemas.microsoft.com/office/drawing/2014/main" id="{95F4890A-72BB-A45A-CB07-0EFE1F4CD6F7}"/>
                </a:ext>
              </a:extLst>
            </p:cNvPr>
            <p:cNvGrpSpPr/>
            <p:nvPr/>
          </p:nvGrpSpPr>
          <p:grpSpPr>
            <a:xfrm>
              <a:off x="10046889" y="4974622"/>
              <a:ext cx="7212411" cy="701282"/>
              <a:chOff x="10046889" y="3340630"/>
              <a:chExt cx="7212411" cy="701282"/>
            </a:xfrm>
          </p:grpSpPr>
          <p:sp>
            <p:nvSpPr>
              <p:cNvPr id="30" name="TextBox 10">
                <a:extLst>
                  <a:ext uri="{FF2B5EF4-FFF2-40B4-BE49-F238E27FC236}">
                    <a16:creationId xmlns:a16="http://schemas.microsoft.com/office/drawing/2014/main" id="{B5CE3C40-4CB6-5E8E-E177-092E3C022BC8}"/>
                  </a:ext>
                </a:extLst>
              </p:cNvPr>
              <p:cNvSpPr txBox="1"/>
              <p:nvPr/>
            </p:nvSpPr>
            <p:spPr>
              <a:xfrm>
                <a:off x="10570765" y="3340630"/>
                <a:ext cx="6688535" cy="701282"/>
              </a:xfrm>
              <a:prstGeom prst="rect">
                <a:avLst/>
              </a:prstGeom>
            </p:spPr>
            <p:txBody>
              <a:bodyPr wrap="square" lIns="0" tIns="0" rIns="0" bIns="0" rtlCol="0" anchor="t">
                <a:spAutoFit/>
              </a:bodyPr>
              <a:lstStyle/>
              <a:p>
                <a:pPr>
                  <a:lnSpc>
                    <a:spcPts val="2843"/>
                  </a:lnSpc>
                  <a:spcBef>
                    <a:spcPct val="0"/>
                  </a:spcBef>
                </a:pPr>
                <a:r>
                  <a:rPr lang="en-US" sz="2030" u="none" strike="noStrike" spc="-40" dirty="0">
                    <a:solidFill>
                      <a:srgbClr val="051D40"/>
                    </a:solidFill>
                    <a:latin typeface="Poppins"/>
                    <a:ea typeface="Poppins"/>
                    <a:cs typeface="Poppins"/>
                    <a:sym typeface="Poppins"/>
                    <a:hlinkClick r:id="rId10"/>
                  </a:rPr>
                  <a:t>Ashrakat Rashwan </a:t>
                </a:r>
                <a:endParaRPr lang="en-US" sz="2030" u="none" strike="noStrike" spc="-40" dirty="0">
                  <a:solidFill>
                    <a:srgbClr val="051D40"/>
                  </a:solidFill>
                  <a:latin typeface="Poppins"/>
                  <a:ea typeface="Poppins"/>
                  <a:cs typeface="Poppins"/>
                  <a:sym typeface="Poppins"/>
                  <a:hlinkClick r:id="rId11"/>
                </a:endParaRPr>
              </a:p>
              <a:p>
                <a:pPr marL="0" lvl="0" indent="0" algn="l">
                  <a:lnSpc>
                    <a:spcPts val="2843"/>
                  </a:lnSpc>
                  <a:spcBef>
                    <a:spcPct val="0"/>
                  </a:spcBef>
                </a:pPr>
                <a:r>
                  <a:rPr lang="en-US" sz="2030" u="none" strike="noStrike" spc="-40" dirty="0">
                    <a:solidFill>
                      <a:srgbClr val="051D40"/>
                    </a:solidFill>
                    <a:latin typeface="Poppins"/>
                    <a:ea typeface="Poppins"/>
                    <a:cs typeface="Poppins"/>
                    <a:sym typeface="Poppins"/>
                    <a:hlinkClick r:id="rId11"/>
                  </a:rPr>
                  <a:t>ashrakatrashwan@gmail.com</a:t>
                </a:r>
                <a:r>
                  <a:rPr lang="en-US" sz="2030" u="none" strike="noStrike" spc="-40" dirty="0">
                    <a:solidFill>
                      <a:srgbClr val="051D40"/>
                    </a:solidFill>
                    <a:latin typeface="Poppins"/>
                    <a:ea typeface="Poppins"/>
                    <a:cs typeface="Poppins"/>
                    <a:sym typeface="Poppins"/>
                  </a:rPr>
                  <a:t> </a:t>
                </a:r>
              </a:p>
            </p:txBody>
          </p:sp>
          <p:sp>
            <p:nvSpPr>
              <p:cNvPr id="32" name="Freeform 48">
                <a:extLst>
                  <a:ext uri="{FF2B5EF4-FFF2-40B4-BE49-F238E27FC236}">
                    <a16:creationId xmlns:a16="http://schemas.microsoft.com/office/drawing/2014/main" id="{17649496-D90E-F5F5-53BB-3EA0D30D1654}"/>
                  </a:ext>
                </a:extLst>
              </p:cNvPr>
              <p:cNvSpPr/>
              <p:nvPr/>
            </p:nvSpPr>
            <p:spPr>
              <a:xfrm>
                <a:off x="10046889" y="3758949"/>
                <a:ext cx="399178" cy="282963"/>
              </a:xfrm>
              <a:custGeom>
                <a:avLst/>
                <a:gdLst/>
                <a:ahLst/>
                <a:cxnLst/>
                <a:rect l="l" t="t" r="r" b="b"/>
                <a:pathLst>
                  <a:path w="1016533" h="725550">
                    <a:moveTo>
                      <a:pt x="0" y="0"/>
                    </a:moveTo>
                    <a:lnTo>
                      <a:pt x="1016533" y="0"/>
                    </a:lnTo>
                    <a:lnTo>
                      <a:pt x="1016533" y="725551"/>
                    </a:lnTo>
                    <a:lnTo>
                      <a:pt x="0" y="72555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grpSp>
          <p:nvGrpSpPr>
            <p:cNvPr id="47" name="Group 46">
              <a:extLst>
                <a:ext uri="{FF2B5EF4-FFF2-40B4-BE49-F238E27FC236}">
                  <a16:creationId xmlns:a16="http://schemas.microsoft.com/office/drawing/2014/main" id="{63584BCD-C014-9BD8-1AE6-C002070AE2E2}"/>
                </a:ext>
              </a:extLst>
            </p:cNvPr>
            <p:cNvGrpSpPr/>
            <p:nvPr/>
          </p:nvGrpSpPr>
          <p:grpSpPr>
            <a:xfrm>
              <a:off x="10076494" y="4970293"/>
              <a:ext cx="498821" cy="461665"/>
              <a:chOff x="15731779" y="5141935"/>
              <a:chExt cx="498821" cy="461665"/>
            </a:xfrm>
          </p:grpSpPr>
          <p:sp>
            <p:nvSpPr>
              <p:cNvPr id="48" name="Rectangle: Rounded Corners 47">
                <a:extLst>
                  <a:ext uri="{FF2B5EF4-FFF2-40B4-BE49-F238E27FC236}">
                    <a16:creationId xmlns:a16="http://schemas.microsoft.com/office/drawing/2014/main" id="{21FB14D6-B306-610D-3045-2EF8FE98297B}"/>
                  </a:ext>
                </a:extLst>
              </p:cNvPr>
              <p:cNvSpPr/>
              <p:nvPr/>
            </p:nvSpPr>
            <p:spPr>
              <a:xfrm>
                <a:off x="15731779" y="5181169"/>
                <a:ext cx="346421" cy="343331"/>
              </a:xfrm>
              <a:prstGeom prst="roundRect">
                <a:avLst/>
              </a:prstGeom>
              <a:solidFill>
                <a:srgbClr val="145DA0"/>
              </a:solidFill>
              <a:ln>
                <a:solidFill>
                  <a:srgbClr val="145D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49" name="TextBox 48">
                <a:extLst>
                  <a:ext uri="{FF2B5EF4-FFF2-40B4-BE49-F238E27FC236}">
                    <a16:creationId xmlns:a16="http://schemas.microsoft.com/office/drawing/2014/main" id="{EEEBD5A5-5C30-980C-89C8-21D2A4C2DD5F}"/>
                  </a:ext>
                </a:extLst>
              </p:cNvPr>
              <p:cNvSpPr txBox="1"/>
              <p:nvPr/>
            </p:nvSpPr>
            <p:spPr>
              <a:xfrm>
                <a:off x="15731779" y="5141935"/>
                <a:ext cx="498821" cy="461665"/>
              </a:xfrm>
              <a:prstGeom prst="rect">
                <a:avLst/>
              </a:prstGeom>
              <a:noFill/>
            </p:spPr>
            <p:txBody>
              <a:bodyPr wrap="square" rtlCol="0">
                <a:spAutoFit/>
              </a:bodyPr>
              <a:lstStyle/>
              <a:p>
                <a:r>
                  <a:rPr lang="en-US" sz="2400" dirty="0">
                    <a:solidFill>
                      <a:schemeClr val="bg1"/>
                    </a:solidFill>
                  </a:rPr>
                  <a:t>In</a:t>
                </a:r>
              </a:p>
            </p:txBody>
          </p:sp>
        </p:grpSp>
      </p:grpSp>
      <p:sp>
        <p:nvSpPr>
          <p:cNvPr id="5" name="Slide Number Placeholder 4">
            <a:extLst>
              <a:ext uri="{FF2B5EF4-FFF2-40B4-BE49-F238E27FC236}">
                <a16:creationId xmlns:a16="http://schemas.microsoft.com/office/drawing/2014/main" id="{9515BCA0-1740-FAAA-3571-ED6694EACB37}"/>
              </a:ext>
            </a:extLst>
          </p:cNvPr>
          <p:cNvSpPr>
            <a:spLocks noGrp="1"/>
          </p:cNvSpPr>
          <p:nvPr>
            <p:ph type="sldNum" sz="quarter" idx="12"/>
          </p:nvPr>
        </p:nvSpPr>
        <p:spPr/>
        <p:txBody>
          <a:bodyPr/>
          <a:lstStyle/>
          <a:p>
            <a:fld id="{B6F15528-21DE-4FAA-801E-634DDDAF4B2B}" type="slidenum">
              <a:rPr lang="en-US" smtClean="0">
                <a:solidFill>
                  <a:srgbClr val="145DA0"/>
                </a:solidFill>
              </a:rPr>
              <a:pPr/>
              <a:t>2</a:t>
            </a:fld>
            <a:endParaRPr lang="en-US" dirty="0">
              <a:solidFill>
                <a:srgbClr val="145DA0"/>
              </a:solidFill>
            </a:endParaRPr>
          </a:p>
        </p:txBody>
      </p:sp>
    </p:spTree>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grpSp>
        <p:nvGrpSpPr>
          <p:cNvPr id="3" name="Group 3"/>
          <p:cNvGrpSpPr/>
          <p:nvPr/>
        </p:nvGrpSpPr>
        <p:grpSpPr>
          <a:xfrm>
            <a:off x="952500" y="2090051"/>
            <a:ext cx="16383000" cy="7579068"/>
            <a:chOff x="0" y="-72535"/>
            <a:chExt cx="3841588" cy="1412823"/>
          </a:xfrm>
        </p:grpSpPr>
        <p:sp>
          <p:nvSpPr>
            <p:cNvPr id="4" name="Freeform 4"/>
            <p:cNvSpPr/>
            <p:nvPr/>
          </p:nvSpPr>
          <p:spPr>
            <a:xfrm>
              <a:off x="0" y="-72535"/>
              <a:ext cx="3841588" cy="1340288"/>
            </a:xfrm>
            <a:custGeom>
              <a:avLst/>
              <a:gdLst/>
              <a:ahLst/>
              <a:cxnLst/>
              <a:rect l="l" t="t" r="r" b="b"/>
              <a:pathLst>
                <a:path w="3841588" h="1340288">
                  <a:moveTo>
                    <a:pt x="9023" y="0"/>
                  </a:moveTo>
                  <a:lnTo>
                    <a:pt x="3832565" y="0"/>
                  </a:lnTo>
                  <a:cubicBezTo>
                    <a:pt x="3837548" y="0"/>
                    <a:pt x="3841588" y="4040"/>
                    <a:pt x="3841588" y="9023"/>
                  </a:cubicBezTo>
                  <a:lnTo>
                    <a:pt x="3841588" y="1331265"/>
                  </a:lnTo>
                  <a:cubicBezTo>
                    <a:pt x="3841588" y="1336248"/>
                    <a:pt x="3837548" y="1340288"/>
                    <a:pt x="3832565" y="1340288"/>
                  </a:cubicBezTo>
                  <a:lnTo>
                    <a:pt x="9023" y="1340288"/>
                  </a:lnTo>
                  <a:cubicBezTo>
                    <a:pt x="4040" y="1340288"/>
                    <a:pt x="0" y="1336248"/>
                    <a:pt x="0" y="1331265"/>
                  </a:cubicBezTo>
                  <a:lnTo>
                    <a:pt x="0" y="9023"/>
                  </a:lnTo>
                  <a:cubicBezTo>
                    <a:pt x="0" y="4040"/>
                    <a:pt x="4040" y="0"/>
                    <a:pt x="9023" y="0"/>
                  </a:cubicBezTo>
                  <a:close/>
                </a:path>
              </a:pathLst>
            </a:custGeom>
            <a:solidFill>
              <a:srgbClr val="FDFDFD"/>
            </a:solidFill>
          </p:spPr>
          <p:txBody>
            <a:bodyPr/>
            <a:lstStyle/>
            <a:p>
              <a:endParaRPr lang="en-US"/>
            </a:p>
          </p:txBody>
        </p:sp>
        <p:sp>
          <p:nvSpPr>
            <p:cNvPr id="5" name="TextBox 5"/>
            <p:cNvSpPr txBox="1"/>
            <p:nvPr/>
          </p:nvSpPr>
          <p:spPr>
            <a:xfrm>
              <a:off x="0" y="-38100"/>
              <a:ext cx="3841588" cy="1378388"/>
            </a:xfrm>
            <a:prstGeom prst="rect">
              <a:avLst/>
            </a:prstGeom>
          </p:spPr>
          <p:txBody>
            <a:bodyPr lIns="50800" tIns="50800" rIns="50800" bIns="50800" rtlCol="0" anchor="ctr"/>
            <a:lstStyle/>
            <a:p>
              <a:pPr algn="ctr">
                <a:lnSpc>
                  <a:spcPts val="2659"/>
                </a:lnSpc>
              </a:pPr>
              <a:endParaRPr/>
            </a:p>
          </p:txBody>
        </p:sp>
      </p:grpSp>
      <p:sp>
        <p:nvSpPr>
          <p:cNvPr id="6" name="TextBox 6"/>
          <p:cNvSpPr txBox="1"/>
          <p:nvPr/>
        </p:nvSpPr>
        <p:spPr>
          <a:xfrm>
            <a:off x="952500" y="670399"/>
            <a:ext cx="16116300" cy="1030539"/>
          </a:xfrm>
          <a:prstGeom prst="rect">
            <a:avLst/>
          </a:prstGeom>
        </p:spPr>
        <p:txBody>
          <a:bodyPr wrap="square" lIns="0" tIns="0" rIns="0" bIns="0" rtlCol="0" anchor="t">
            <a:spAutoFit/>
          </a:bodyPr>
          <a:lstStyle/>
          <a:p>
            <a:pPr algn="l">
              <a:lnSpc>
                <a:spcPts val="9247"/>
              </a:lnSpc>
              <a:spcBef>
                <a:spcPct val="0"/>
              </a:spcBef>
            </a:pPr>
            <a:r>
              <a:rPr lang="en-US" sz="4400" dirty="0">
                <a:solidFill>
                  <a:srgbClr val="FDFDFD"/>
                </a:solidFill>
                <a:latin typeface="Open Sans Extra Bold"/>
                <a:ea typeface="Open Sans Extra Bold"/>
                <a:cs typeface="Open Sans Extra Bold"/>
                <a:sym typeface="Open Sans Extra Bold"/>
              </a:rPr>
              <a:t>Inter-VLAN routing documentation : </a:t>
            </a:r>
            <a:r>
              <a:rPr lang="en-US" sz="2000" dirty="0">
                <a:solidFill>
                  <a:srgbClr val="FDFDFD"/>
                </a:solidFill>
                <a:latin typeface="Open Sans Extra Bold"/>
                <a:ea typeface="Open Sans Extra Bold"/>
                <a:cs typeface="Open Sans Extra Bold"/>
                <a:sym typeface="Open Sans Extra Bold"/>
              </a:rPr>
              <a:t>The same applies to the rest of the VLANs </a:t>
            </a:r>
            <a:endParaRPr lang="en-US" sz="4400" dirty="0">
              <a:solidFill>
                <a:srgbClr val="FDFDFD"/>
              </a:solidFill>
              <a:latin typeface="Open Sans Extra Bold"/>
              <a:ea typeface="Open Sans Extra Bold"/>
              <a:cs typeface="Open Sans Extra Bold"/>
              <a:sym typeface="Open Sans Extra Bold"/>
            </a:endParaRPr>
          </a:p>
        </p:txBody>
      </p:sp>
      <p:grpSp>
        <p:nvGrpSpPr>
          <p:cNvPr id="11" name="Group 11"/>
          <p:cNvGrpSpPr/>
          <p:nvPr/>
        </p:nvGrpSpPr>
        <p:grpSpPr>
          <a:xfrm>
            <a:off x="15573718" y="7940477"/>
            <a:ext cx="4693046" cy="4693046"/>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txBody>
            <a:bodyPr/>
            <a:lstStyle/>
            <a:p>
              <a:endParaRPr lang="en-US"/>
            </a:p>
          </p:txBody>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16" name="TextBox 16"/>
          <p:cNvSpPr txBox="1"/>
          <p:nvPr/>
        </p:nvSpPr>
        <p:spPr>
          <a:xfrm>
            <a:off x="1371600" y="2590755"/>
            <a:ext cx="3505200" cy="458202"/>
          </a:xfrm>
          <a:prstGeom prst="rect">
            <a:avLst/>
          </a:prstGeom>
        </p:spPr>
        <p:txBody>
          <a:bodyPr wrap="square" lIns="0" tIns="0" rIns="0" bIns="0" rtlCol="0" anchor="t">
            <a:spAutoFit/>
          </a:bodyPr>
          <a:lstStyle/>
          <a:p>
            <a:pPr algn="ctr">
              <a:lnSpc>
                <a:spcPts val="3759"/>
              </a:lnSpc>
              <a:spcBef>
                <a:spcPct val="0"/>
              </a:spcBef>
            </a:pPr>
            <a:r>
              <a:rPr lang="en-US" sz="2800" dirty="0">
                <a:solidFill>
                  <a:srgbClr val="145DA0"/>
                </a:solidFill>
                <a:latin typeface="Open Sans Extra Bold"/>
                <a:ea typeface="Open Sans Extra Bold"/>
                <a:cs typeface="Open Sans Extra Bold"/>
                <a:sym typeface="Open Sans Extra Bold"/>
              </a:rPr>
              <a:t>CAMPUS ROUTER</a:t>
            </a:r>
          </a:p>
        </p:txBody>
      </p:sp>
      <p:grpSp>
        <p:nvGrpSpPr>
          <p:cNvPr id="22" name="Group 11">
            <a:extLst>
              <a:ext uri="{FF2B5EF4-FFF2-40B4-BE49-F238E27FC236}">
                <a16:creationId xmlns:a16="http://schemas.microsoft.com/office/drawing/2014/main" id="{835E84CB-F98A-BC4F-FF62-A6C44D769B47}"/>
              </a:ext>
            </a:extLst>
          </p:cNvPr>
          <p:cNvGrpSpPr/>
          <p:nvPr/>
        </p:nvGrpSpPr>
        <p:grpSpPr>
          <a:xfrm>
            <a:off x="-2346523" y="-2346523"/>
            <a:ext cx="4693046" cy="4693046"/>
            <a:chOff x="0" y="0"/>
            <a:chExt cx="812800" cy="812800"/>
          </a:xfrm>
        </p:grpSpPr>
        <p:sp>
          <p:nvSpPr>
            <p:cNvPr id="23" name="Freeform 12">
              <a:extLst>
                <a:ext uri="{FF2B5EF4-FFF2-40B4-BE49-F238E27FC236}">
                  <a16:creationId xmlns:a16="http://schemas.microsoft.com/office/drawing/2014/main" id="{C3466C65-DB92-F795-5325-1FEBF9ADE512}"/>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txBody>
            <a:bodyPr/>
            <a:lstStyle/>
            <a:p>
              <a:endParaRPr lang="en-US"/>
            </a:p>
          </p:txBody>
        </p:sp>
        <p:sp>
          <p:nvSpPr>
            <p:cNvPr id="24" name="TextBox 13">
              <a:extLst>
                <a:ext uri="{FF2B5EF4-FFF2-40B4-BE49-F238E27FC236}">
                  <a16:creationId xmlns:a16="http://schemas.microsoft.com/office/drawing/2014/main" id="{E159F1DE-283F-5789-0E68-92CD9307FB0C}"/>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7" name="TextBox 19">
            <a:extLst>
              <a:ext uri="{FF2B5EF4-FFF2-40B4-BE49-F238E27FC236}">
                <a16:creationId xmlns:a16="http://schemas.microsoft.com/office/drawing/2014/main" id="{B198D269-E991-5DF2-834E-A476BA8363A2}"/>
              </a:ext>
            </a:extLst>
          </p:cNvPr>
          <p:cNvSpPr txBox="1"/>
          <p:nvPr/>
        </p:nvSpPr>
        <p:spPr>
          <a:xfrm>
            <a:off x="2057401" y="3354544"/>
            <a:ext cx="6172200" cy="4649991"/>
          </a:xfrm>
          <a:prstGeom prst="rect">
            <a:avLst/>
          </a:prstGeom>
        </p:spPr>
        <p:txBody>
          <a:bodyPr wrap="square" lIns="0" tIns="0" rIns="0" bIns="0" rtlCol="0" anchor="t">
            <a:spAutoFit/>
          </a:bodyPr>
          <a:lstStyle/>
          <a:p>
            <a:pPr>
              <a:lnSpc>
                <a:spcPts val="2763"/>
              </a:lnSpc>
            </a:pPr>
            <a:r>
              <a:rPr lang="en-US" sz="2000" u="none" strike="noStrike" spc="-39" dirty="0">
                <a:solidFill>
                  <a:srgbClr val="145DA0"/>
                </a:solidFill>
                <a:latin typeface="Poppins"/>
                <a:ea typeface="Poppins"/>
                <a:cs typeface="Poppins"/>
                <a:sym typeface="Poppins"/>
              </a:rPr>
              <a:t>Router&gt;</a:t>
            </a:r>
            <a:r>
              <a:rPr lang="en-US" sz="2000" u="none" strike="noStrike" spc="-39" dirty="0" err="1">
                <a:solidFill>
                  <a:srgbClr val="145DA0"/>
                </a:solidFill>
                <a:latin typeface="Poppins"/>
                <a:ea typeface="Poppins"/>
                <a:cs typeface="Poppins"/>
                <a:sym typeface="Poppins"/>
              </a:rPr>
              <a:t>en</a:t>
            </a:r>
            <a:endParaRPr lang="en-US" sz="2000" u="none" strike="noStrike" spc="-39" dirty="0">
              <a:solidFill>
                <a:srgbClr val="145DA0"/>
              </a:solidFill>
              <a:latin typeface="Poppins"/>
              <a:ea typeface="Poppins"/>
              <a:cs typeface="Poppins"/>
              <a:sym typeface="Poppins"/>
            </a:endParaRPr>
          </a:p>
          <a:p>
            <a:pPr>
              <a:lnSpc>
                <a:spcPts val="2763"/>
              </a:lnSpc>
            </a:pPr>
            <a:r>
              <a:rPr lang="en-US" sz="2000" u="none" strike="noStrike" spc="-39" dirty="0" err="1">
                <a:solidFill>
                  <a:srgbClr val="145DA0"/>
                </a:solidFill>
                <a:latin typeface="Poppins"/>
                <a:ea typeface="Poppins"/>
                <a:cs typeface="Poppins"/>
                <a:sym typeface="Poppins"/>
              </a:rPr>
              <a:t>Router#conf</a:t>
            </a:r>
            <a:r>
              <a:rPr lang="en-US" sz="2000" u="none" strike="noStrike" spc="-39" dirty="0">
                <a:solidFill>
                  <a:srgbClr val="145DA0"/>
                </a:solidFill>
                <a:latin typeface="Poppins"/>
                <a:ea typeface="Poppins"/>
                <a:cs typeface="Poppins"/>
                <a:sym typeface="Poppins"/>
              </a:rPr>
              <a:t> t</a:t>
            </a:r>
          </a:p>
          <a:p>
            <a:pPr>
              <a:lnSpc>
                <a:spcPts val="2763"/>
              </a:lnSpc>
            </a:pPr>
            <a:r>
              <a:rPr lang="en-US" sz="2000" u="none" strike="noStrike" spc="-39" dirty="0">
                <a:solidFill>
                  <a:srgbClr val="145DA0"/>
                </a:solidFill>
                <a:latin typeface="Poppins"/>
                <a:ea typeface="Poppins"/>
                <a:cs typeface="Poppins"/>
                <a:sym typeface="Poppins"/>
              </a:rPr>
              <a:t>Enter configuration commands, one per line.  End with CNTL/Z.</a:t>
            </a:r>
          </a:p>
          <a:p>
            <a:pPr>
              <a:lnSpc>
                <a:spcPts val="2763"/>
              </a:lnSpc>
            </a:pPr>
            <a:r>
              <a:rPr lang="en-US" sz="2000" u="none" strike="noStrike" spc="-39" dirty="0">
                <a:solidFill>
                  <a:srgbClr val="145DA0"/>
                </a:solidFill>
                <a:latin typeface="Poppins"/>
                <a:ea typeface="Poppins"/>
                <a:cs typeface="Poppins"/>
                <a:sym typeface="Poppins"/>
              </a:rPr>
              <a:t>Router(config)#int gig0/0.10</a:t>
            </a:r>
          </a:p>
          <a:p>
            <a:pPr>
              <a:lnSpc>
                <a:spcPts val="2763"/>
              </a:lnSpc>
            </a:pPr>
            <a:r>
              <a:rPr lang="en-US" sz="2000" u="none" strike="noStrike" spc="-39" dirty="0">
                <a:solidFill>
                  <a:srgbClr val="145DA0"/>
                </a:solidFill>
                <a:latin typeface="Poppins"/>
                <a:ea typeface="Poppins"/>
                <a:cs typeface="Poppins"/>
                <a:sym typeface="Poppins"/>
              </a:rPr>
              <a:t>Router(config-</a:t>
            </a:r>
            <a:r>
              <a:rPr lang="en-US" sz="2000" u="none" strike="noStrike" spc="-39" dirty="0" err="1">
                <a:solidFill>
                  <a:srgbClr val="145DA0"/>
                </a:solidFill>
                <a:latin typeface="Poppins"/>
                <a:ea typeface="Poppins"/>
                <a:cs typeface="Poppins"/>
                <a:sym typeface="Poppins"/>
              </a:rPr>
              <a:t>subif</a:t>
            </a:r>
            <a:r>
              <a:rPr lang="en-US" sz="2000" u="none" strike="noStrike" spc="-39" dirty="0">
                <a:solidFill>
                  <a:srgbClr val="145DA0"/>
                </a:solidFill>
                <a:latin typeface="Poppins"/>
                <a:ea typeface="Poppins"/>
                <a:cs typeface="Poppins"/>
                <a:sym typeface="Poppins"/>
              </a:rPr>
              <a:t>)#</a:t>
            </a:r>
          </a:p>
          <a:p>
            <a:pPr>
              <a:lnSpc>
                <a:spcPts val="2763"/>
              </a:lnSpc>
            </a:pPr>
            <a:r>
              <a:rPr lang="en-US" sz="2000" u="none" strike="noStrike" spc="-39" dirty="0">
                <a:solidFill>
                  <a:srgbClr val="145DA0"/>
                </a:solidFill>
                <a:latin typeface="Poppins"/>
                <a:ea typeface="Poppins"/>
                <a:cs typeface="Poppins"/>
                <a:sym typeface="Poppins"/>
              </a:rPr>
              <a:t>%LINK-5-CHANGED: Interface GigabitEthernet0/0.10, changed state to up</a:t>
            </a:r>
          </a:p>
          <a:p>
            <a:pPr>
              <a:lnSpc>
                <a:spcPts val="2763"/>
              </a:lnSpc>
            </a:pPr>
            <a:endParaRPr lang="en-US" sz="2000" u="none" strike="noStrike" spc="-39" dirty="0">
              <a:solidFill>
                <a:srgbClr val="145DA0"/>
              </a:solidFill>
              <a:latin typeface="Poppins"/>
              <a:ea typeface="Poppins"/>
              <a:cs typeface="Poppins"/>
              <a:sym typeface="Poppins"/>
            </a:endParaRPr>
          </a:p>
          <a:p>
            <a:pPr>
              <a:lnSpc>
                <a:spcPts val="2763"/>
              </a:lnSpc>
            </a:pPr>
            <a:r>
              <a:rPr lang="en-US" sz="2000" u="none" strike="noStrike" spc="-39" dirty="0">
                <a:solidFill>
                  <a:srgbClr val="145DA0"/>
                </a:solidFill>
                <a:latin typeface="Poppins"/>
                <a:ea typeface="Poppins"/>
                <a:cs typeface="Poppins"/>
                <a:sym typeface="Poppins"/>
              </a:rPr>
              <a:t>%LINEPROTO-5-UPDOWN: Line protocol on Interface GigabitEthernet0/0.10, changed state to up</a:t>
            </a:r>
          </a:p>
          <a:p>
            <a:pPr>
              <a:lnSpc>
                <a:spcPts val="2763"/>
              </a:lnSpc>
            </a:pPr>
            <a:endParaRPr lang="en-US" sz="2000" u="none" strike="noStrike" spc="-39" dirty="0">
              <a:solidFill>
                <a:srgbClr val="145DA0"/>
              </a:solidFill>
              <a:latin typeface="Poppins"/>
              <a:ea typeface="Poppins"/>
              <a:cs typeface="Poppins"/>
              <a:sym typeface="Poppins"/>
            </a:endParaRPr>
          </a:p>
        </p:txBody>
      </p:sp>
      <p:sp>
        <p:nvSpPr>
          <p:cNvPr id="2" name="TextBox 19">
            <a:extLst>
              <a:ext uri="{FF2B5EF4-FFF2-40B4-BE49-F238E27FC236}">
                <a16:creationId xmlns:a16="http://schemas.microsoft.com/office/drawing/2014/main" id="{5FBFCC10-65CE-23CC-128A-9EE9FF7091A2}"/>
              </a:ext>
            </a:extLst>
          </p:cNvPr>
          <p:cNvSpPr txBox="1"/>
          <p:nvPr/>
        </p:nvSpPr>
        <p:spPr>
          <a:xfrm>
            <a:off x="9432168" y="3048957"/>
            <a:ext cx="6579359" cy="5727209"/>
          </a:xfrm>
          <a:prstGeom prst="rect">
            <a:avLst/>
          </a:prstGeom>
        </p:spPr>
        <p:txBody>
          <a:bodyPr wrap="square" lIns="0" tIns="0" rIns="0" bIns="0" rtlCol="0" anchor="t">
            <a:spAutoFit/>
          </a:bodyPr>
          <a:lstStyle/>
          <a:p>
            <a:pPr>
              <a:lnSpc>
                <a:spcPts val="2763"/>
              </a:lnSpc>
            </a:pPr>
            <a:r>
              <a:rPr lang="en-US" sz="2000" u="none" strike="noStrike" spc="-39" dirty="0">
                <a:solidFill>
                  <a:srgbClr val="145DA0"/>
                </a:solidFill>
                <a:latin typeface="Poppins"/>
                <a:ea typeface="Poppins"/>
                <a:cs typeface="Poppins"/>
                <a:sym typeface="Poppins"/>
              </a:rPr>
              <a:t>Router(config-</a:t>
            </a:r>
            <a:r>
              <a:rPr lang="en-US" sz="2000" u="none" strike="noStrike" spc="-39" dirty="0" err="1">
                <a:solidFill>
                  <a:srgbClr val="145DA0"/>
                </a:solidFill>
                <a:latin typeface="Poppins"/>
                <a:ea typeface="Poppins"/>
                <a:cs typeface="Poppins"/>
                <a:sym typeface="Poppins"/>
              </a:rPr>
              <a:t>subif</a:t>
            </a:r>
            <a:r>
              <a:rPr lang="en-US" sz="2000" u="none" strike="noStrike" spc="-39" dirty="0">
                <a:solidFill>
                  <a:srgbClr val="145DA0"/>
                </a:solidFill>
                <a:latin typeface="Poppins"/>
                <a:ea typeface="Poppins"/>
                <a:cs typeface="Poppins"/>
                <a:sym typeface="Poppins"/>
              </a:rPr>
              <a:t>)#encapsulation dot1Q 10</a:t>
            </a:r>
          </a:p>
          <a:p>
            <a:pPr>
              <a:lnSpc>
                <a:spcPts val="2763"/>
              </a:lnSpc>
            </a:pPr>
            <a:r>
              <a:rPr lang="en-US" sz="2000" u="none" strike="noStrike" spc="-39" dirty="0">
                <a:solidFill>
                  <a:srgbClr val="145DA0"/>
                </a:solidFill>
                <a:latin typeface="Poppins"/>
                <a:ea typeface="Poppins"/>
                <a:cs typeface="Poppins"/>
                <a:sym typeface="Poppins"/>
              </a:rPr>
              <a:t>Router(config-</a:t>
            </a:r>
            <a:r>
              <a:rPr lang="en-US" sz="2000" u="none" strike="noStrike" spc="-39" dirty="0" err="1">
                <a:solidFill>
                  <a:srgbClr val="145DA0"/>
                </a:solidFill>
                <a:latin typeface="Poppins"/>
                <a:ea typeface="Poppins"/>
                <a:cs typeface="Poppins"/>
                <a:sym typeface="Poppins"/>
              </a:rPr>
              <a:t>subif</a:t>
            </a:r>
            <a:r>
              <a:rPr lang="en-US" sz="2000" u="none" strike="noStrike" spc="-39" dirty="0">
                <a:solidFill>
                  <a:srgbClr val="145DA0"/>
                </a:solidFill>
                <a:latin typeface="Poppins"/>
                <a:ea typeface="Poppins"/>
                <a:cs typeface="Poppins"/>
                <a:sym typeface="Poppins"/>
              </a:rPr>
              <a:t>)#ip address 192.168.1.1 255.255.255.0</a:t>
            </a:r>
          </a:p>
          <a:p>
            <a:pPr>
              <a:lnSpc>
                <a:spcPts val="2763"/>
              </a:lnSpc>
            </a:pPr>
            <a:r>
              <a:rPr lang="en-US" sz="2000" u="none" strike="noStrike" spc="-39" dirty="0">
                <a:solidFill>
                  <a:srgbClr val="145DA0"/>
                </a:solidFill>
                <a:latin typeface="Poppins"/>
                <a:ea typeface="Poppins"/>
                <a:cs typeface="Poppins"/>
                <a:sym typeface="Poppins"/>
              </a:rPr>
              <a:t>Router(config-</a:t>
            </a:r>
            <a:r>
              <a:rPr lang="en-US" sz="2000" u="none" strike="noStrike" spc="-39" dirty="0" err="1">
                <a:solidFill>
                  <a:srgbClr val="145DA0"/>
                </a:solidFill>
                <a:latin typeface="Poppins"/>
                <a:ea typeface="Poppins"/>
                <a:cs typeface="Poppins"/>
                <a:sym typeface="Poppins"/>
              </a:rPr>
              <a:t>subif</a:t>
            </a:r>
            <a:r>
              <a:rPr lang="en-US" sz="2000" u="none" strike="noStrike" spc="-39" dirty="0">
                <a:solidFill>
                  <a:srgbClr val="145DA0"/>
                </a:solidFill>
                <a:latin typeface="Poppins"/>
                <a:ea typeface="Poppins"/>
                <a:cs typeface="Poppins"/>
                <a:sym typeface="Poppins"/>
              </a:rPr>
              <a:t>)#ex</a:t>
            </a:r>
          </a:p>
          <a:p>
            <a:pPr>
              <a:lnSpc>
                <a:spcPts val="2763"/>
              </a:lnSpc>
            </a:pPr>
            <a:r>
              <a:rPr lang="en-US" sz="2000" u="none" strike="noStrike" spc="-39" dirty="0">
                <a:solidFill>
                  <a:srgbClr val="145DA0"/>
                </a:solidFill>
                <a:latin typeface="Poppins"/>
                <a:ea typeface="Poppins"/>
                <a:cs typeface="Poppins"/>
                <a:sym typeface="Poppins"/>
              </a:rPr>
              <a:t>Router(config)#int gig0/0.20</a:t>
            </a:r>
          </a:p>
          <a:p>
            <a:pPr>
              <a:lnSpc>
                <a:spcPts val="2763"/>
              </a:lnSpc>
            </a:pPr>
            <a:r>
              <a:rPr lang="en-US" sz="2000" u="none" strike="noStrike" spc="-39" dirty="0">
                <a:solidFill>
                  <a:srgbClr val="145DA0"/>
                </a:solidFill>
                <a:latin typeface="Poppins"/>
                <a:ea typeface="Poppins"/>
                <a:cs typeface="Poppins"/>
                <a:sym typeface="Poppins"/>
              </a:rPr>
              <a:t>Router(config-</a:t>
            </a:r>
            <a:r>
              <a:rPr lang="en-US" sz="2000" u="none" strike="noStrike" spc="-39" dirty="0" err="1">
                <a:solidFill>
                  <a:srgbClr val="145DA0"/>
                </a:solidFill>
                <a:latin typeface="Poppins"/>
                <a:ea typeface="Poppins"/>
                <a:cs typeface="Poppins"/>
                <a:sym typeface="Poppins"/>
              </a:rPr>
              <a:t>subif</a:t>
            </a:r>
            <a:r>
              <a:rPr lang="en-US" sz="2000" u="none" strike="noStrike" spc="-39" dirty="0">
                <a:solidFill>
                  <a:srgbClr val="145DA0"/>
                </a:solidFill>
                <a:latin typeface="Poppins"/>
                <a:ea typeface="Poppins"/>
                <a:cs typeface="Poppins"/>
                <a:sym typeface="Poppins"/>
              </a:rPr>
              <a:t>)#</a:t>
            </a:r>
          </a:p>
          <a:p>
            <a:pPr>
              <a:lnSpc>
                <a:spcPts val="2763"/>
              </a:lnSpc>
            </a:pPr>
            <a:r>
              <a:rPr lang="en-US" sz="2000" u="none" strike="noStrike" spc="-39" dirty="0">
                <a:solidFill>
                  <a:srgbClr val="145DA0"/>
                </a:solidFill>
                <a:latin typeface="Poppins"/>
                <a:ea typeface="Poppins"/>
                <a:cs typeface="Poppins"/>
                <a:sym typeface="Poppins"/>
              </a:rPr>
              <a:t>%LINK-5-CHANGED: Interface GigabitEthernet0/0.20, changed state to up</a:t>
            </a:r>
          </a:p>
          <a:p>
            <a:pPr>
              <a:lnSpc>
                <a:spcPts val="2763"/>
              </a:lnSpc>
            </a:pPr>
            <a:endParaRPr lang="en-US" sz="2000" u="none" strike="noStrike" spc="-39" dirty="0">
              <a:solidFill>
                <a:srgbClr val="145DA0"/>
              </a:solidFill>
              <a:latin typeface="Poppins"/>
              <a:ea typeface="Poppins"/>
              <a:cs typeface="Poppins"/>
              <a:sym typeface="Poppins"/>
            </a:endParaRPr>
          </a:p>
          <a:p>
            <a:pPr>
              <a:lnSpc>
                <a:spcPts val="2763"/>
              </a:lnSpc>
            </a:pPr>
            <a:r>
              <a:rPr lang="en-US" sz="2000" u="none" strike="noStrike" spc="-39" dirty="0">
                <a:solidFill>
                  <a:srgbClr val="145DA0"/>
                </a:solidFill>
                <a:latin typeface="Poppins"/>
                <a:ea typeface="Poppins"/>
                <a:cs typeface="Poppins"/>
                <a:sym typeface="Poppins"/>
              </a:rPr>
              <a:t>%LINEPROTO-5-UPDOWN: Line protocol on Interface GigabitEthernet0/0.20, changed state to up</a:t>
            </a:r>
          </a:p>
          <a:p>
            <a:pPr>
              <a:lnSpc>
                <a:spcPts val="2763"/>
              </a:lnSpc>
            </a:pPr>
            <a:endParaRPr lang="en-US" sz="2000" u="none" strike="noStrike" spc="-39" dirty="0">
              <a:solidFill>
                <a:srgbClr val="145DA0"/>
              </a:solidFill>
              <a:latin typeface="Poppins"/>
              <a:ea typeface="Poppins"/>
              <a:cs typeface="Poppins"/>
              <a:sym typeface="Poppins"/>
            </a:endParaRPr>
          </a:p>
          <a:p>
            <a:pPr>
              <a:lnSpc>
                <a:spcPts val="2763"/>
              </a:lnSpc>
            </a:pPr>
            <a:r>
              <a:rPr lang="en-US" sz="2000" u="none" strike="noStrike" spc="-39" dirty="0">
                <a:solidFill>
                  <a:srgbClr val="145DA0"/>
                </a:solidFill>
                <a:latin typeface="Poppins"/>
                <a:ea typeface="Poppins"/>
                <a:cs typeface="Poppins"/>
                <a:sym typeface="Poppins"/>
              </a:rPr>
              <a:t>Router(config-</a:t>
            </a:r>
            <a:r>
              <a:rPr lang="en-US" sz="2000" u="none" strike="noStrike" spc="-39" dirty="0" err="1">
                <a:solidFill>
                  <a:srgbClr val="145DA0"/>
                </a:solidFill>
                <a:latin typeface="Poppins"/>
                <a:ea typeface="Poppins"/>
                <a:cs typeface="Poppins"/>
                <a:sym typeface="Poppins"/>
              </a:rPr>
              <a:t>subif</a:t>
            </a:r>
            <a:r>
              <a:rPr lang="en-US" sz="2000" u="none" strike="noStrike" spc="-39" dirty="0">
                <a:solidFill>
                  <a:srgbClr val="145DA0"/>
                </a:solidFill>
                <a:latin typeface="Poppins"/>
                <a:ea typeface="Poppins"/>
                <a:cs typeface="Poppins"/>
                <a:sym typeface="Poppins"/>
              </a:rPr>
              <a:t>)#encapsulation dot1Q 20</a:t>
            </a:r>
          </a:p>
          <a:p>
            <a:pPr>
              <a:lnSpc>
                <a:spcPts val="2763"/>
              </a:lnSpc>
            </a:pPr>
            <a:r>
              <a:rPr lang="en-US" sz="2000" u="none" strike="noStrike" spc="-39" dirty="0">
                <a:solidFill>
                  <a:srgbClr val="145DA0"/>
                </a:solidFill>
                <a:latin typeface="Poppins"/>
                <a:ea typeface="Poppins"/>
                <a:cs typeface="Poppins"/>
                <a:sym typeface="Poppins"/>
              </a:rPr>
              <a:t>Router(config-</a:t>
            </a:r>
            <a:r>
              <a:rPr lang="en-US" sz="2000" u="none" strike="noStrike" spc="-39" dirty="0" err="1">
                <a:solidFill>
                  <a:srgbClr val="145DA0"/>
                </a:solidFill>
                <a:latin typeface="Poppins"/>
                <a:ea typeface="Poppins"/>
                <a:cs typeface="Poppins"/>
                <a:sym typeface="Poppins"/>
              </a:rPr>
              <a:t>subif</a:t>
            </a:r>
            <a:r>
              <a:rPr lang="en-US" sz="2000" u="none" strike="noStrike" spc="-39" dirty="0">
                <a:solidFill>
                  <a:srgbClr val="145DA0"/>
                </a:solidFill>
                <a:latin typeface="Poppins"/>
                <a:ea typeface="Poppins"/>
                <a:cs typeface="Poppins"/>
                <a:sym typeface="Poppins"/>
              </a:rPr>
              <a:t>)#ip address 192.168.2.1 255.255.255.0</a:t>
            </a:r>
          </a:p>
          <a:p>
            <a:pPr>
              <a:lnSpc>
                <a:spcPts val="2763"/>
              </a:lnSpc>
            </a:pPr>
            <a:r>
              <a:rPr lang="en-US" sz="2000" u="none" strike="noStrike" spc="-39" dirty="0">
                <a:solidFill>
                  <a:srgbClr val="145DA0"/>
                </a:solidFill>
                <a:latin typeface="Poppins"/>
                <a:ea typeface="Poppins"/>
                <a:cs typeface="Poppins"/>
                <a:sym typeface="Poppins"/>
              </a:rPr>
              <a:t>Router(config-</a:t>
            </a:r>
            <a:r>
              <a:rPr lang="en-US" sz="2000" u="none" strike="noStrike" spc="-39" dirty="0" err="1">
                <a:solidFill>
                  <a:srgbClr val="145DA0"/>
                </a:solidFill>
                <a:latin typeface="Poppins"/>
                <a:ea typeface="Poppins"/>
                <a:cs typeface="Poppins"/>
                <a:sym typeface="Poppins"/>
              </a:rPr>
              <a:t>subif</a:t>
            </a:r>
            <a:r>
              <a:rPr lang="en-US" sz="2000" u="none" strike="noStrike" spc="-39" dirty="0">
                <a:solidFill>
                  <a:srgbClr val="145DA0"/>
                </a:solidFill>
                <a:latin typeface="Poppins"/>
                <a:ea typeface="Poppins"/>
                <a:cs typeface="Poppins"/>
                <a:sym typeface="Poppins"/>
              </a:rPr>
              <a:t>)#ex</a:t>
            </a:r>
          </a:p>
        </p:txBody>
      </p:sp>
      <p:sp>
        <p:nvSpPr>
          <p:cNvPr id="8" name="AutoShape 15">
            <a:extLst>
              <a:ext uri="{FF2B5EF4-FFF2-40B4-BE49-F238E27FC236}">
                <a16:creationId xmlns:a16="http://schemas.microsoft.com/office/drawing/2014/main" id="{80B5FCA3-93BC-D3EA-723B-5FBCE43E90CF}"/>
              </a:ext>
            </a:extLst>
          </p:cNvPr>
          <p:cNvSpPr/>
          <p:nvPr/>
        </p:nvSpPr>
        <p:spPr>
          <a:xfrm>
            <a:off x="8991600" y="3390899"/>
            <a:ext cx="0" cy="4410340"/>
          </a:xfrm>
          <a:prstGeom prst="line">
            <a:avLst/>
          </a:prstGeom>
          <a:ln>
            <a:headEnd type="none" w="sm" len="sm"/>
            <a:tailEnd type="none" w="sm" len="sm"/>
          </a:ln>
        </p:spPr>
        <p:style>
          <a:lnRef idx="1">
            <a:schemeClr val="accent1"/>
          </a:lnRef>
          <a:fillRef idx="0">
            <a:schemeClr val="accent1"/>
          </a:fillRef>
          <a:effectRef idx="0">
            <a:schemeClr val="accent1"/>
          </a:effectRef>
          <a:fontRef idx="minor">
            <a:schemeClr val="tx1"/>
          </a:fontRef>
        </p:style>
        <p:txBody>
          <a:bodyPr/>
          <a:lstStyle/>
          <a:p>
            <a:endParaRPr lang="en-US"/>
          </a:p>
        </p:txBody>
      </p:sp>
      <p:sp>
        <p:nvSpPr>
          <p:cNvPr id="9" name="Slide Number Placeholder 8">
            <a:extLst>
              <a:ext uri="{FF2B5EF4-FFF2-40B4-BE49-F238E27FC236}">
                <a16:creationId xmlns:a16="http://schemas.microsoft.com/office/drawing/2014/main" id="{B81E9755-223A-3974-5038-F959094C07D0}"/>
              </a:ext>
            </a:extLst>
          </p:cNvPr>
          <p:cNvSpPr>
            <a:spLocks noGrp="1"/>
          </p:cNvSpPr>
          <p:nvPr>
            <p:ph type="sldNum" sz="quarter" idx="12"/>
          </p:nvPr>
        </p:nvSpPr>
        <p:spPr/>
        <p:txBody>
          <a:bodyPr/>
          <a:lstStyle/>
          <a:p>
            <a:fld id="{B6F15528-21DE-4FAA-801E-634DDDAF4B2B}" type="slidenum">
              <a:rPr lang="en-US" smtClean="0">
                <a:solidFill>
                  <a:schemeClr val="bg1"/>
                </a:solidFill>
              </a:rPr>
              <a:pPr/>
              <a:t>20</a:t>
            </a:fld>
            <a:endParaRPr lang="en-US" dirty="0">
              <a:solidFill>
                <a:schemeClr val="bg1"/>
              </a:solidFill>
            </a:endParaRPr>
          </a:p>
        </p:txBody>
      </p:sp>
    </p:spTree>
    <p:extLst>
      <p:ext uri="{BB962C8B-B14F-4D97-AF65-F5344CB8AC3E}">
        <p14:creationId xmlns:p14="http://schemas.microsoft.com/office/powerpoint/2010/main" val="34289482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grpSp>
        <p:nvGrpSpPr>
          <p:cNvPr id="3" name="Group 3"/>
          <p:cNvGrpSpPr/>
          <p:nvPr/>
        </p:nvGrpSpPr>
        <p:grpSpPr>
          <a:xfrm>
            <a:off x="952500" y="2090051"/>
            <a:ext cx="16383000" cy="7579068"/>
            <a:chOff x="0" y="-72535"/>
            <a:chExt cx="3841588" cy="1412823"/>
          </a:xfrm>
        </p:grpSpPr>
        <p:sp>
          <p:nvSpPr>
            <p:cNvPr id="4" name="Freeform 4"/>
            <p:cNvSpPr/>
            <p:nvPr/>
          </p:nvSpPr>
          <p:spPr>
            <a:xfrm>
              <a:off x="0" y="-72535"/>
              <a:ext cx="3841588" cy="1340288"/>
            </a:xfrm>
            <a:custGeom>
              <a:avLst/>
              <a:gdLst/>
              <a:ahLst/>
              <a:cxnLst/>
              <a:rect l="l" t="t" r="r" b="b"/>
              <a:pathLst>
                <a:path w="3841588" h="1340288">
                  <a:moveTo>
                    <a:pt x="9023" y="0"/>
                  </a:moveTo>
                  <a:lnTo>
                    <a:pt x="3832565" y="0"/>
                  </a:lnTo>
                  <a:cubicBezTo>
                    <a:pt x="3837548" y="0"/>
                    <a:pt x="3841588" y="4040"/>
                    <a:pt x="3841588" y="9023"/>
                  </a:cubicBezTo>
                  <a:lnTo>
                    <a:pt x="3841588" y="1331265"/>
                  </a:lnTo>
                  <a:cubicBezTo>
                    <a:pt x="3841588" y="1336248"/>
                    <a:pt x="3837548" y="1340288"/>
                    <a:pt x="3832565" y="1340288"/>
                  </a:cubicBezTo>
                  <a:lnTo>
                    <a:pt x="9023" y="1340288"/>
                  </a:lnTo>
                  <a:cubicBezTo>
                    <a:pt x="4040" y="1340288"/>
                    <a:pt x="0" y="1336248"/>
                    <a:pt x="0" y="1331265"/>
                  </a:cubicBezTo>
                  <a:lnTo>
                    <a:pt x="0" y="9023"/>
                  </a:lnTo>
                  <a:cubicBezTo>
                    <a:pt x="0" y="4040"/>
                    <a:pt x="4040" y="0"/>
                    <a:pt x="9023" y="0"/>
                  </a:cubicBezTo>
                  <a:close/>
                </a:path>
              </a:pathLst>
            </a:custGeom>
            <a:solidFill>
              <a:srgbClr val="FDFDFD"/>
            </a:solidFill>
          </p:spPr>
          <p:txBody>
            <a:bodyPr/>
            <a:lstStyle/>
            <a:p>
              <a:endParaRPr lang="en-US"/>
            </a:p>
          </p:txBody>
        </p:sp>
        <p:sp>
          <p:nvSpPr>
            <p:cNvPr id="5" name="TextBox 5"/>
            <p:cNvSpPr txBox="1"/>
            <p:nvPr/>
          </p:nvSpPr>
          <p:spPr>
            <a:xfrm>
              <a:off x="0" y="-38100"/>
              <a:ext cx="3841588" cy="1378388"/>
            </a:xfrm>
            <a:prstGeom prst="rect">
              <a:avLst/>
            </a:prstGeom>
          </p:spPr>
          <p:txBody>
            <a:bodyPr lIns="50800" tIns="50800" rIns="50800" bIns="50800" rtlCol="0" anchor="ctr"/>
            <a:lstStyle/>
            <a:p>
              <a:pPr algn="ctr">
                <a:lnSpc>
                  <a:spcPts val="2659"/>
                </a:lnSpc>
              </a:pPr>
              <a:endParaRPr/>
            </a:p>
          </p:txBody>
        </p:sp>
      </p:grpSp>
      <p:sp>
        <p:nvSpPr>
          <p:cNvPr id="6" name="TextBox 6"/>
          <p:cNvSpPr txBox="1"/>
          <p:nvPr/>
        </p:nvSpPr>
        <p:spPr>
          <a:xfrm>
            <a:off x="942109" y="728208"/>
            <a:ext cx="10464380" cy="1043812"/>
          </a:xfrm>
          <a:prstGeom prst="rect">
            <a:avLst/>
          </a:prstGeom>
        </p:spPr>
        <p:txBody>
          <a:bodyPr wrap="square" lIns="0" tIns="0" rIns="0" bIns="0" rtlCol="0" anchor="t">
            <a:spAutoFit/>
          </a:bodyPr>
          <a:lstStyle/>
          <a:p>
            <a:pPr algn="l">
              <a:lnSpc>
                <a:spcPts val="9247"/>
              </a:lnSpc>
              <a:spcBef>
                <a:spcPct val="0"/>
              </a:spcBef>
            </a:pPr>
            <a:r>
              <a:rPr lang="en-US" sz="4400" dirty="0">
                <a:solidFill>
                  <a:srgbClr val="FDFDFD"/>
                </a:solidFill>
                <a:latin typeface="Open Sans Extra Bold"/>
                <a:ea typeface="Open Sans Extra Bold"/>
                <a:cs typeface="Open Sans Extra Bold"/>
                <a:sym typeface="Open Sans Extra Bold"/>
              </a:rPr>
              <a:t>VLAN Trunk Configuration :</a:t>
            </a:r>
          </a:p>
        </p:txBody>
      </p:sp>
      <p:grpSp>
        <p:nvGrpSpPr>
          <p:cNvPr id="11" name="Group 11"/>
          <p:cNvGrpSpPr/>
          <p:nvPr/>
        </p:nvGrpSpPr>
        <p:grpSpPr>
          <a:xfrm>
            <a:off x="15573718" y="7940477"/>
            <a:ext cx="4693046" cy="4693046"/>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txBody>
            <a:bodyPr/>
            <a:lstStyle/>
            <a:p>
              <a:endParaRPr lang="en-US"/>
            </a:p>
          </p:txBody>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16" name="TextBox 16"/>
          <p:cNvSpPr txBox="1"/>
          <p:nvPr/>
        </p:nvSpPr>
        <p:spPr>
          <a:xfrm>
            <a:off x="1371600" y="2590755"/>
            <a:ext cx="2514600" cy="458202"/>
          </a:xfrm>
          <a:prstGeom prst="rect">
            <a:avLst/>
          </a:prstGeom>
        </p:spPr>
        <p:txBody>
          <a:bodyPr wrap="square" lIns="0" tIns="0" rIns="0" bIns="0" rtlCol="0" anchor="t">
            <a:spAutoFit/>
          </a:bodyPr>
          <a:lstStyle/>
          <a:p>
            <a:pPr algn="ctr">
              <a:lnSpc>
                <a:spcPts val="3759"/>
              </a:lnSpc>
              <a:spcBef>
                <a:spcPct val="0"/>
              </a:spcBef>
            </a:pPr>
            <a:r>
              <a:rPr lang="en-US" sz="2800" dirty="0">
                <a:solidFill>
                  <a:srgbClr val="145DA0"/>
                </a:solidFill>
                <a:latin typeface="Open Sans Extra Bold"/>
                <a:ea typeface="Open Sans Extra Bold"/>
                <a:cs typeface="Open Sans Extra Bold"/>
                <a:sym typeface="Open Sans Extra Bold"/>
              </a:rPr>
              <a:t>L3 SWITCH</a:t>
            </a:r>
          </a:p>
        </p:txBody>
      </p:sp>
      <p:grpSp>
        <p:nvGrpSpPr>
          <p:cNvPr id="22" name="Group 11">
            <a:extLst>
              <a:ext uri="{FF2B5EF4-FFF2-40B4-BE49-F238E27FC236}">
                <a16:creationId xmlns:a16="http://schemas.microsoft.com/office/drawing/2014/main" id="{835E84CB-F98A-BC4F-FF62-A6C44D769B47}"/>
              </a:ext>
            </a:extLst>
          </p:cNvPr>
          <p:cNvGrpSpPr/>
          <p:nvPr/>
        </p:nvGrpSpPr>
        <p:grpSpPr>
          <a:xfrm>
            <a:off x="-2346523" y="-2346523"/>
            <a:ext cx="4693046" cy="4693046"/>
            <a:chOff x="0" y="0"/>
            <a:chExt cx="812800" cy="812800"/>
          </a:xfrm>
        </p:grpSpPr>
        <p:sp>
          <p:nvSpPr>
            <p:cNvPr id="23" name="Freeform 12">
              <a:extLst>
                <a:ext uri="{FF2B5EF4-FFF2-40B4-BE49-F238E27FC236}">
                  <a16:creationId xmlns:a16="http://schemas.microsoft.com/office/drawing/2014/main" id="{C3466C65-DB92-F795-5325-1FEBF9ADE512}"/>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txBody>
            <a:bodyPr/>
            <a:lstStyle/>
            <a:p>
              <a:endParaRPr lang="en-US"/>
            </a:p>
          </p:txBody>
        </p:sp>
        <p:sp>
          <p:nvSpPr>
            <p:cNvPr id="24" name="TextBox 13">
              <a:extLst>
                <a:ext uri="{FF2B5EF4-FFF2-40B4-BE49-F238E27FC236}">
                  <a16:creationId xmlns:a16="http://schemas.microsoft.com/office/drawing/2014/main" id="{E159F1DE-283F-5789-0E68-92CD9307FB0C}"/>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7" name="TextBox 19">
            <a:extLst>
              <a:ext uri="{FF2B5EF4-FFF2-40B4-BE49-F238E27FC236}">
                <a16:creationId xmlns:a16="http://schemas.microsoft.com/office/drawing/2014/main" id="{B198D269-E991-5DF2-834E-A476BA8363A2}"/>
              </a:ext>
            </a:extLst>
          </p:cNvPr>
          <p:cNvSpPr txBox="1"/>
          <p:nvPr/>
        </p:nvSpPr>
        <p:spPr>
          <a:xfrm>
            <a:off x="2057400" y="3354544"/>
            <a:ext cx="6579359" cy="4649991"/>
          </a:xfrm>
          <a:prstGeom prst="rect">
            <a:avLst/>
          </a:prstGeom>
        </p:spPr>
        <p:txBody>
          <a:bodyPr wrap="square" lIns="0" tIns="0" rIns="0" bIns="0" rtlCol="0" anchor="t">
            <a:spAutoFit/>
          </a:bodyPr>
          <a:lstStyle/>
          <a:p>
            <a:pPr>
              <a:lnSpc>
                <a:spcPts val="2763"/>
              </a:lnSpc>
            </a:pPr>
            <a:r>
              <a:rPr lang="en-US" sz="2000" u="none" strike="noStrike" spc="-39" dirty="0">
                <a:solidFill>
                  <a:srgbClr val="145DA0"/>
                </a:solidFill>
                <a:latin typeface="Poppins"/>
                <a:ea typeface="Poppins"/>
                <a:cs typeface="Poppins"/>
                <a:sym typeface="Poppins"/>
              </a:rPr>
              <a:t>Switch(config)#int g1/0/1</a:t>
            </a:r>
          </a:p>
          <a:p>
            <a:pPr>
              <a:lnSpc>
                <a:spcPts val="2763"/>
              </a:lnSpc>
            </a:pPr>
            <a:r>
              <a:rPr lang="en-US" sz="2000" u="none" strike="noStrike" spc="-39" dirty="0">
                <a:solidFill>
                  <a:srgbClr val="145DA0"/>
                </a:solidFill>
                <a:latin typeface="Poppins"/>
                <a:ea typeface="Poppins"/>
                <a:cs typeface="Poppins"/>
                <a:sym typeface="Poppins"/>
              </a:rPr>
              <a:t>Switch(config-if)#sw</a:t>
            </a:r>
          </a:p>
          <a:p>
            <a:pPr>
              <a:lnSpc>
                <a:spcPts val="2763"/>
              </a:lnSpc>
            </a:pPr>
            <a:r>
              <a:rPr lang="en-US" sz="2000" u="none" strike="noStrike" spc="-39" dirty="0">
                <a:solidFill>
                  <a:srgbClr val="145DA0"/>
                </a:solidFill>
                <a:latin typeface="Poppins"/>
                <a:ea typeface="Poppins"/>
                <a:cs typeface="Poppins"/>
                <a:sym typeface="Poppins"/>
              </a:rPr>
              <a:t>Switch(config-if)#switchport mode trunk </a:t>
            </a:r>
          </a:p>
          <a:p>
            <a:pPr>
              <a:lnSpc>
                <a:spcPts val="2763"/>
              </a:lnSpc>
            </a:pPr>
            <a:endParaRPr lang="en-US" sz="2000" u="none" strike="noStrike" spc="-39" dirty="0">
              <a:solidFill>
                <a:srgbClr val="145DA0"/>
              </a:solidFill>
              <a:latin typeface="Poppins"/>
              <a:ea typeface="Poppins"/>
              <a:cs typeface="Poppins"/>
              <a:sym typeface="Poppins"/>
            </a:endParaRPr>
          </a:p>
          <a:p>
            <a:pPr>
              <a:lnSpc>
                <a:spcPts val="2763"/>
              </a:lnSpc>
            </a:pPr>
            <a:r>
              <a:rPr lang="en-US" sz="2000" u="none" strike="noStrike" spc="-39" dirty="0">
                <a:solidFill>
                  <a:srgbClr val="145DA0"/>
                </a:solidFill>
                <a:latin typeface="Poppins"/>
                <a:ea typeface="Poppins"/>
                <a:cs typeface="Poppins"/>
                <a:sym typeface="Poppins"/>
              </a:rPr>
              <a:t>Switch(config-if)#</a:t>
            </a:r>
          </a:p>
          <a:p>
            <a:pPr>
              <a:lnSpc>
                <a:spcPts val="2763"/>
              </a:lnSpc>
            </a:pPr>
            <a:r>
              <a:rPr lang="en-US" sz="2000" u="none" strike="noStrike" spc="-39" dirty="0">
                <a:solidFill>
                  <a:srgbClr val="145DA0"/>
                </a:solidFill>
                <a:latin typeface="Poppins"/>
                <a:ea typeface="Poppins"/>
                <a:cs typeface="Poppins"/>
                <a:sym typeface="Poppins"/>
              </a:rPr>
              <a:t>%LINEPROTO-5-UPDOWN: Line protocol on Interface GigabitEthernet1/0/1, changed state to down</a:t>
            </a:r>
          </a:p>
          <a:p>
            <a:pPr>
              <a:lnSpc>
                <a:spcPts val="2763"/>
              </a:lnSpc>
            </a:pPr>
            <a:endParaRPr lang="en-US" sz="2000" u="none" strike="noStrike" spc="-39" dirty="0">
              <a:solidFill>
                <a:srgbClr val="145DA0"/>
              </a:solidFill>
              <a:latin typeface="Poppins"/>
              <a:ea typeface="Poppins"/>
              <a:cs typeface="Poppins"/>
              <a:sym typeface="Poppins"/>
            </a:endParaRPr>
          </a:p>
          <a:p>
            <a:pPr>
              <a:lnSpc>
                <a:spcPts val="2763"/>
              </a:lnSpc>
            </a:pPr>
            <a:r>
              <a:rPr lang="en-US" sz="2000" u="none" strike="noStrike" spc="-39" dirty="0">
                <a:solidFill>
                  <a:srgbClr val="145DA0"/>
                </a:solidFill>
                <a:latin typeface="Poppins"/>
                <a:ea typeface="Poppins"/>
                <a:cs typeface="Poppins"/>
                <a:sym typeface="Poppins"/>
              </a:rPr>
              <a:t>%LINEPROTO-5-UPDOWN: Line protocol on Interface GigabitEthernet1/0/1, changed state to up</a:t>
            </a:r>
          </a:p>
          <a:p>
            <a:pPr>
              <a:lnSpc>
                <a:spcPts val="2763"/>
              </a:lnSpc>
            </a:pPr>
            <a:endParaRPr lang="en-US" sz="2000" u="none" strike="noStrike" spc="-39" dirty="0">
              <a:solidFill>
                <a:srgbClr val="145DA0"/>
              </a:solidFill>
              <a:latin typeface="Poppins"/>
              <a:ea typeface="Poppins"/>
              <a:cs typeface="Poppins"/>
              <a:sym typeface="Poppins"/>
            </a:endParaRPr>
          </a:p>
          <a:p>
            <a:pPr>
              <a:lnSpc>
                <a:spcPts val="2763"/>
              </a:lnSpc>
            </a:pPr>
            <a:r>
              <a:rPr lang="en-US" sz="2000" u="none" strike="noStrike" spc="-39" dirty="0">
                <a:solidFill>
                  <a:srgbClr val="145DA0"/>
                </a:solidFill>
                <a:latin typeface="Poppins"/>
                <a:ea typeface="Poppins"/>
                <a:cs typeface="Poppins"/>
                <a:sym typeface="Poppins"/>
              </a:rPr>
              <a:t>Switch(config-if)#no shut</a:t>
            </a:r>
          </a:p>
          <a:p>
            <a:pPr>
              <a:lnSpc>
                <a:spcPts val="2763"/>
              </a:lnSpc>
            </a:pPr>
            <a:r>
              <a:rPr lang="en-US" sz="2000" u="none" strike="noStrike" spc="-39" dirty="0">
                <a:solidFill>
                  <a:srgbClr val="145DA0"/>
                </a:solidFill>
                <a:latin typeface="Poppins"/>
                <a:ea typeface="Poppins"/>
                <a:cs typeface="Poppins"/>
                <a:sym typeface="Poppins"/>
              </a:rPr>
              <a:t>Switch(config-if)#exit</a:t>
            </a:r>
          </a:p>
        </p:txBody>
      </p:sp>
      <p:sp>
        <p:nvSpPr>
          <p:cNvPr id="2" name="Slide Number Placeholder 1">
            <a:extLst>
              <a:ext uri="{FF2B5EF4-FFF2-40B4-BE49-F238E27FC236}">
                <a16:creationId xmlns:a16="http://schemas.microsoft.com/office/drawing/2014/main" id="{31B2E206-C813-92C4-2638-EF4292466AAB}"/>
              </a:ext>
            </a:extLst>
          </p:cNvPr>
          <p:cNvSpPr>
            <a:spLocks noGrp="1"/>
          </p:cNvSpPr>
          <p:nvPr>
            <p:ph type="sldNum" sz="quarter" idx="12"/>
          </p:nvPr>
        </p:nvSpPr>
        <p:spPr/>
        <p:txBody>
          <a:bodyPr/>
          <a:lstStyle/>
          <a:p>
            <a:fld id="{B6F15528-21DE-4FAA-801E-634DDDAF4B2B}" type="slidenum">
              <a:rPr lang="en-US" smtClean="0">
                <a:solidFill>
                  <a:schemeClr val="bg1"/>
                </a:solidFill>
              </a:rPr>
              <a:pPr/>
              <a:t>21</a:t>
            </a:fld>
            <a:endParaRPr lang="en-US" dirty="0">
              <a:solidFill>
                <a:schemeClr val="bg1"/>
              </a:solidFill>
            </a:endParaRPr>
          </a:p>
        </p:txBody>
      </p:sp>
    </p:spTree>
    <p:extLst>
      <p:ext uri="{BB962C8B-B14F-4D97-AF65-F5344CB8AC3E}">
        <p14:creationId xmlns:p14="http://schemas.microsoft.com/office/powerpoint/2010/main" val="991385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9222" b="-9222"/>
            </a:stretch>
          </a:blipFill>
        </p:spPr>
        <p:txBody>
          <a:bodyPr/>
          <a:lstStyle/>
          <a:p>
            <a:endParaRPr lang="en-US"/>
          </a:p>
        </p:txBody>
      </p:sp>
      <p:sp>
        <p:nvSpPr>
          <p:cNvPr id="3" name="Freeform 3"/>
          <p:cNvSpPr/>
          <p:nvPr/>
        </p:nvSpPr>
        <p:spPr>
          <a:xfrm rot="5400000">
            <a:off x="8990215" y="810330"/>
            <a:ext cx="8541900" cy="8666340"/>
          </a:xfrm>
          <a:custGeom>
            <a:avLst/>
            <a:gdLst/>
            <a:ahLst/>
            <a:cxnLst/>
            <a:rect l="l" t="t" r="r" b="b"/>
            <a:pathLst>
              <a:path w="8541900" h="8666340">
                <a:moveTo>
                  <a:pt x="0" y="0"/>
                </a:moveTo>
                <a:lnTo>
                  <a:pt x="8541901" y="0"/>
                </a:lnTo>
                <a:lnTo>
                  <a:pt x="8541901" y="8666340"/>
                </a:lnTo>
                <a:lnTo>
                  <a:pt x="0" y="8666340"/>
                </a:lnTo>
                <a:lnTo>
                  <a:pt x="0" y="0"/>
                </a:lnTo>
                <a:close/>
              </a:path>
            </a:pathLst>
          </a:custGeom>
          <a:blipFill>
            <a:blip r:embed="rId4">
              <a:alphaModFix amt="14000"/>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rot="5400000">
            <a:off x="2832861" y="810330"/>
            <a:ext cx="8541900" cy="8666340"/>
          </a:xfrm>
          <a:custGeom>
            <a:avLst/>
            <a:gdLst/>
            <a:ahLst/>
            <a:cxnLst/>
            <a:rect l="l" t="t" r="r" b="b"/>
            <a:pathLst>
              <a:path w="8541900" h="8666340">
                <a:moveTo>
                  <a:pt x="0" y="0"/>
                </a:moveTo>
                <a:lnTo>
                  <a:pt x="8541900" y="0"/>
                </a:lnTo>
                <a:lnTo>
                  <a:pt x="8541900" y="8666340"/>
                </a:lnTo>
                <a:lnTo>
                  <a:pt x="0" y="8666340"/>
                </a:lnTo>
                <a:lnTo>
                  <a:pt x="0" y="0"/>
                </a:lnTo>
                <a:close/>
              </a:path>
            </a:pathLst>
          </a:custGeom>
          <a:blipFill>
            <a:blip r:embed="rId4">
              <a:alphaModFix amt="14000"/>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5" name="Group 5"/>
          <p:cNvGrpSpPr/>
          <p:nvPr/>
        </p:nvGrpSpPr>
        <p:grpSpPr>
          <a:xfrm>
            <a:off x="3061527" y="2630744"/>
            <a:ext cx="12164941" cy="5025511"/>
            <a:chOff x="0" y="0"/>
            <a:chExt cx="3203935" cy="1162067"/>
          </a:xfrm>
        </p:grpSpPr>
        <p:sp>
          <p:nvSpPr>
            <p:cNvPr id="6" name="Freeform 6"/>
            <p:cNvSpPr/>
            <p:nvPr/>
          </p:nvSpPr>
          <p:spPr>
            <a:xfrm>
              <a:off x="0" y="0"/>
              <a:ext cx="3203935" cy="1162067"/>
            </a:xfrm>
            <a:custGeom>
              <a:avLst/>
              <a:gdLst/>
              <a:ahLst/>
              <a:cxnLst/>
              <a:rect l="l" t="t" r="r" b="b"/>
              <a:pathLst>
                <a:path w="3203935" h="1162067">
                  <a:moveTo>
                    <a:pt x="0" y="0"/>
                  </a:moveTo>
                  <a:lnTo>
                    <a:pt x="3203935" y="0"/>
                  </a:lnTo>
                  <a:lnTo>
                    <a:pt x="3203935" y="1162067"/>
                  </a:lnTo>
                  <a:lnTo>
                    <a:pt x="0" y="1162067"/>
                  </a:lnTo>
                  <a:close/>
                </a:path>
              </a:pathLst>
            </a:custGeom>
            <a:solidFill>
              <a:srgbClr val="145DA0"/>
            </a:solidFill>
            <a:ln w="38100" cap="sq">
              <a:solidFill>
                <a:srgbClr val="FFFFFF"/>
              </a:solidFill>
              <a:prstDash val="solid"/>
              <a:miter/>
            </a:ln>
          </p:spPr>
          <p:txBody>
            <a:bodyPr/>
            <a:lstStyle/>
            <a:p>
              <a:endParaRPr lang="en-US"/>
            </a:p>
          </p:txBody>
        </p:sp>
        <p:sp>
          <p:nvSpPr>
            <p:cNvPr id="7" name="TextBox 7"/>
            <p:cNvSpPr txBox="1"/>
            <p:nvPr/>
          </p:nvSpPr>
          <p:spPr>
            <a:xfrm>
              <a:off x="0" y="-38100"/>
              <a:ext cx="3203935" cy="1200167"/>
            </a:xfrm>
            <a:prstGeom prst="rect">
              <a:avLst/>
            </a:prstGeom>
          </p:spPr>
          <p:txBody>
            <a:bodyPr lIns="50800" tIns="50800" rIns="50800" bIns="50800" rtlCol="0" anchor="ctr"/>
            <a:lstStyle/>
            <a:p>
              <a:pPr algn="ctr">
                <a:lnSpc>
                  <a:spcPts val="2659"/>
                </a:lnSpc>
              </a:pPr>
              <a:endParaRPr/>
            </a:p>
          </p:txBody>
        </p:sp>
      </p:grpSp>
      <p:sp>
        <p:nvSpPr>
          <p:cNvPr id="8" name="TextBox 8"/>
          <p:cNvSpPr txBox="1"/>
          <p:nvPr/>
        </p:nvSpPr>
        <p:spPr>
          <a:xfrm>
            <a:off x="3332772" y="2927507"/>
            <a:ext cx="11622449" cy="4431983"/>
          </a:xfrm>
          <a:prstGeom prst="rect">
            <a:avLst/>
          </a:prstGeom>
        </p:spPr>
        <p:txBody>
          <a:bodyPr lIns="0" tIns="0" rIns="0" bIns="0" rtlCol="0" anchor="t">
            <a:spAutoFit/>
          </a:bodyPr>
          <a:lstStyle/>
          <a:p>
            <a:pPr lvl="0" algn="ctr">
              <a:spcBef>
                <a:spcPct val="0"/>
              </a:spcBef>
            </a:pPr>
            <a:r>
              <a:rPr lang="en-US" sz="9600" dirty="0">
                <a:solidFill>
                  <a:srgbClr val="FFFFFF"/>
                </a:solidFill>
                <a:latin typeface="Open Sans Extra Bold"/>
                <a:ea typeface="Open Sans Extra Bold"/>
                <a:cs typeface="Open Sans Extra Bold"/>
                <a:sym typeface="Open Sans Extra Bold"/>
              </a:rPr>
              <a:t>3. Network Security Implementation </a:t>
            </a:r>
          </a:p>
        </p:txBody>
      </p:sp>
    </p:spTree>
    <p:extLst>
      <p:ext uri="{BB962C8B-B14F-4D97-AF65-F5344CB8AC3E}">
        <p14:creationId xmlns:p14="http://schemas.microsoft.com/office/powerpoint/2010/main" val="2869563598"/>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grpSp>
        <p:nvGrpSpPr>
          <p:cNvPr id="3" name="Group 3"/>
          <p:cNvGrpSpPr/>
          <p:nvPr/>
        </p:nvGrpSpPr>
        <p:grpSpPr>
          <a:xfrm>
            <a:off x="952500" y="2090051"/>
            <a:ext cx="16383000" cy="7579068"/>
            <a:chOff x="0" y="-72535"/>
            <a:chExt cx="3841588" cy="1412823"/>
          </a:xfrm>
        </p:grpSpPr>
        <p:sp>
          <p:nvSpPr>
            <p:cNvPr id="4" name="Freeform 4"/>
            <p:cNvSpPr/>
            <p:nvPr/>
          </p:nvSpPr>
          <p:spPr>
            <a:xfrm>
              <a:off x="0" y="-72535"/>
              <a:ext cx="3841588" cy="1340288"/>
            </a:xfrm>
            <a:custGeom>
              <a:avLst/>
              <a:gdLst/>
              <a:ahLst/>
              <a:cxnLst/>
              <a:rect l="l" t="t" r="r" b="b"/>
              <a:pathLst>
                <a:path w="3841588" h="1340288">
                  <a:moveTo>
                    <a:pt x="9023" y="0"/>
                  </a:moveTo>
                  <a:lnTo>
                    <a:pt x="3832565" y="0"/>
                  </a:lnTo>
                  <a:cubicBezTo>
                    <a:pt x="3837548" y="0"/>
                    <a:pt x="3841588" y="4040"/>
                    <a:pt x="3841588" y="9023"/>
                  </a:cubicBezTo>
                  <a:lnTo>
                    <a:pt x="3841588" y="1331265"/>
                  </a:lnTo>
                  <a:cubicBezTo>
                    <a:pt x="3841588" y="1336248"/>
                    <a:pt x="3837548" y="1340288"/>
                    <a:pt x="3832565" y="1340288"/>
                  </a:cubicBezTo>
                  <a:lnTo>
                    <a:pt x="9023" y="1340288"/>
                  </a:lnTo>
                  <a:cubicBezTo>
                    <a:pt x="4040" y="1340288"/>
                    <a:pt x="0" y="1336248"/>
                    <a:pt x="0" y="1331265"/>
                  </a:cubicBezTo>
                  <a:lnTo>
                    <a:pt x="0" y="9023"/>
                  </a:lnTo>
                  <a:cubicBezTo>
                    <a:pt x="0" y="4040"/>
                    <a:pt x="4040" y="0"/>
                    <a:pt x="9023" y="0"/>
                  </a:cubicBezTo>
                  <a:close/>
                </a:path>
              </a:pathLst>
            </a:custGeom>
            <a:solidFill>
              <a:srgbClr val="FDFDFD"/>
            </a:solidFill>
          </p:spPr>
          <p:txBody>
            <a:bodyPr/>
            <a:lstStyle/>
            <a:p>
              <a:endParaRPr lang="en-US"/>
            </a:p>
          </p:txBody>
        </p:sp>
        <p:sp>
          <p:nvSpPr>
            <p:cNvPr id="5" name="TextBox 5"/>
            <p:cNvSpPr txBox="1"/>
            <p:nvPr/>
          </p:nvSpPr>
          <p:spPr>
            <a:xfrm>
              <a:off x="0" y="-38100"/>
              <a:ext cx="3841588" cy="1378388"/>
            </a:xfrm>
            <a:prstGeom prst="rect">
              <a:avLst/>
            </a:prstGeom>
          </p:spPr>
          <p:txBody>
            <a:bodyPr lIns="50800" tIns="50800" rIns="50800" bIns="50800" rtlCol="0" anchor="ctr"/>
            <a:lstStyle/>
            <a:p>
              <a:pPr algn="ctr">
                <a:lnSpc>
                  <a:spcPts val="2659"/>
                </a:lnSpc>
              </a:pPr>
              <a:endParaRPr/>
            </a:p>
          </p:txBody>
        </p:sp>
      </p:grpSp>
      <p:sp>
        <p:nvSpPr>
          <p:cNvPr id="6" name="TextBox 6"/>
          <p:cNvSpPr txBox="1"/>
          <p:nvPr/>
        </p:nvSpPr>
        <p:spPr>
          <a:xfrm>
            <a:off x="942109" y="728208"/>
            <a:ext cx="10464380" cy="1043812"/>
          </a:xfrm>
          <a:prstGeom prst="rect">
            <a:avLst/>
          </a:prstGeom>
        </p:spPr>
        <p:txBody>
          <a:bodyPr wrap="square" lIns="0" tIns="0" rIns="0" bIns="0" rtlCol="0" anchor="t">
            <a:spAutoFit/>
          </a:bodyPr>
          <a:lstStyle/>
          <a:p>
            <a:pPr algn="l">
              <a:lnSpc>
                <a:spcPts val="9247"/>
              </a:lnSpc>
              <a:spcBef>
                <a:spcPct val="0"/>
              </a:spcBef>
            </a:pPr>
            <a:r>
              <a:rPr lang="en-US" sz="4400" dirty="0">
                <a:solidFill>
                  <a:srgbClr val="FDFDFD"/>
                </a:solidFill>
                <a:latin typeface="Open Sans Extra Bold"/>
                <a:ea typeface="Open Sans Extra Bold"/>
                <a:cs typeface="Open Sans Extra Bold"/>
                <a:sym typeface="Open Sans Extra Bold"/>
              </a:rPr>
              <a:t>Network Security Implementation :</a:t>
            </a:r>
          </a:p>
        </p:txBody>
      </p:sp>
      <p:grpSp>
        <p:nvGrpSpPr>
          <p:cNvPr id="11" name="Group 11"/>
          <p:cNvGrpSpPr/>
          <p:nvPr/>
        </p:nvGrpSpPr>
        <p:grpSpPr>
          <a:xfrm>
            <a:off x="15573718" y="7940477"/>
            <a:ext cx="4693046" cy="4693046"/>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txBody>
            <a:bodyPr/>
            <a:lstStyle/>
            <a:p>
              <a:endParaRPr lang="en-US"/>
            </a:p>
          </p:txBody>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16" name="TextBox 16"/>
          <p:cNvSpPr txBox="1"/>
          <p:nvPr/>
        </p:nvSpPr>
        <p:spPr>
          <a:xfrm>
            <a:off x="1447800" y="2615835"/>
            <a:ext cx="4953000" cy="458202"/>
          </a:xfrm>
          <a:prstGeom prst="rect">
            <a:avLst/>
          </a:prstGeom>
        </p:spPr>
        <p:txBody>
          <a:bodyPr wrap="square" lIns="0" tIns="0" rIns="0" bIns="0" rtlCol="0" anchor="t">
            <a:spAutoFit/>
          </a:bodyPr>
          <a:lstStyle/>
          <a:p>
            <a:pPr algn="ctr">
              <a:lnSpc>
                <a:spcPts val="3759"/>
              </a:lnSpc>
              <a:spcBef>
                <a:spcPct val="0"/>
              </a:spcBef>
            </a:pPr>
            <a:r>
              <a:rPr lang="en-US" sz="2800" dirty="0">
                <a:solidFill>
                  <a:srgbClr val="145DA0"/>
                </a:solidFill>
                <a:latin typeface="Open Sans Extra Bold"/>
                <a:ea typeface="Open Sans Extra Bold"/>
                <a:cs typeface="Open Sans Extra Bold"/>
                <a:sym typeface="Open Sans Extra Bold"/>
              </a:rPr>
              <a:t>Security Configuration :</a:t>
            </a:r>
          </a:p>
        </p:txBody>
      </p:sp>
      <p:grpSp>
        <p:nvGrpSpPr>
          <p:cNvPr id="22" name="Group 11">
            <a:extLst>
              <a:ext uri="{FF2B5EF4-FFF2-40B4-BE49-F238E27FC236}">
                <a16:creationId xmlns:a16="http://schemas.microsoft.com/office/drawing/2014/main" id="{835E84CB-F98A-BC4F-FF62-A6C44D769B47}"/>
              </a:ext>
            </a:extLst>
          </p:cNvPr>
          <p:cNvGrpSpPr/>
          <p:nvPr/>
        </p:nvGrpSpPr>
        <p:grpSpPr>
          <a:xfrm>
            <a:off x="-2346523" y="-2346523"/>
            <a:ext cx="4693046" cy="4693046"/>
            <a:chOff x="0" y="0"/>
            <a:chExt cx="812800" cy="812800"/>
          </a:xfrm>
        </p:grpSpPr>
        <p:sp>
          <p:nvSpPr>
            <p:cNvPr id="23" name="Freeform 12">
              <a:extLst>
                <a:ext uri="{FF2B5EF4-FFF2-40B4-BE49-F238E27FC236}">
                  <a16:creationId xmlns:a16="http://schemas.microsoft.com/office/drawing/2014/main" id="{C3466C65-DB92-F795-5325-1FEBF9ADE512}"/>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txBody>
            <a:bodyPr/>
            <a:lstStyle/>
            <a:p>
              <a:endParaRPr lang="en-US"/>
            </a:p>
          </p:txBody>
        </p:sp>
        <p:sp>
          <p:nvSpPr>
            <p:cNvPr id="24" name="TextBox 13">
              <a:extLst>
                <a:ext uri="{FF2B5EF4-FFF2-40B4-BE49-F238E27FC236}">
                  <a16:creationId xmlns:a16="http://schemas.microsoft.com/office/drawing/2014/main" id="{E159F1DE-283F-5789-0E68-92CD9307FB0C}"/>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7" name="TextBox 19">
            <a:extLst>
              <a:ext uri="{FF2B5EF4-FFF2-40B4-BE49-F238E27FC236}">
                <a16:creationId xmlns:a16="http://schemas.microsoft.com/office/drawing/2014/main" id="{B198D269-E991-5DF2-834E-A476BA8363A2}"/>
              </a:ext>
            </a:extLst>
          </p:cNvPr>
          <p:cNvSpPr txBox="1"/>
          <p:nvPr/>
        </p:nvSpPr>
        <p:spPr>
          <a:xfrm>
            <a:off x="1755893" y="3206659"/>
            <a:ext cx="7162800" cy="5539978"/>
          </a:xfrm>
          <a:prstGeom prst="rect">
            <a:avLst/>
          </a:prstGeom>
        </p:spPr>
        <p:txBody>
          <a:bodyPr wrap="square" lIns="0" tIns="0" rIns="0" bIns="0" rtlCol="0" anchor="t">
            <a:spAutoFit/>
          </a:bodyPr>
          <a:lstStyle/>
          <a:p>
            <a:r>
              <a:rPr lang="en-US" sz="2000" u="none" strike="noStrike" spc="-39" dirty="0">
                <a:solidFill>
                  <a:srgbClr val="145DA0"/>
                </a:solidFill>
                <a:latin typeface="Poppins"/>
                <a:ea typeface="Poppins"/>
                <a:cs typeface="Poppins"/>
                <a:sym typeface="Poppins"/>
              </a:rPr>
              <a:t>Switch&gt;</a:t>
            </a:r>
          </a:p>
          <a:p>
            <a:r>
              <a:rPr lang="en-US" sz="2000" u="none" strike="noStrike" spc="-39" dirty="0">
                <a:solidFill>
                  <a:srgbClr val="145DA0"/>
                </a:solidFill>
                <a:latin typeface="Poppins"/>
                <a:ea typeface="Poppins"/>
                <a:cs typeface="Poppins"/>
                <a:sym typeface="Poppins"/>
              </a:rPr>
              <a:t>Switch&gt;</a:t>
            </a:r>
            <a:r>
              <a:rPr lang="en-US" sz="2000" u="none" strike="noStrike" spc="-39" dirty="0" err="1">
                <a:solidFill>
                  <a:srgbClr val="145DA0"/>
                </a:solidFill>
                <a:latin typeface="Poppins"/>
                <a:ea typeface="Poppins"/>
                <a:cs typeface="Poppins"/>
                <a:sym typeface="Poppins"/>
              </a:rPr>
              <a:t>en</a:t>
            </a:r>
            <a:endParaRPr lang="en-US" sz="2000" u="none" strike="noStrike" spc="-39" dirty="0">
              <a:solidFill>
                <a:srgbClr val="145DA0"/>
              </a:solidFill>
              <a:latin typeface="Poppins"/>
              <a:ea typeface="Poppins"/>
              <a:cs typeface="Poppins"/>
              <a:sym typeface="Poppins"/>
            </a:endParaRPr>
          </a:p>
          <a:p>
            <a:r>
              <a:rPr lang="en-US" sz="2000" u="none" strike="noStrike" spc="-39" dirty="0" err="1">
                <a:solidFill>
                  <a:srgbClr val="145DA0"/>
                </a:solidFill>
                <a:latin typeface="Poppins"/>
                <a:ea typeface="Poppins"/>
                <a:cs typeface="Poppins"/>
                <a:sym typeface="Poppins"/>
              </a:rPr>
              <a:t>Switch#conf</a:t>
            </a:r>
            <a:r>
              <a:rPr lang="en-US" sz="2000" u="none" strike="noStrike" spc="-39" dirty="0">
                <a:solidFill>
                  <a:srgbClr val="145DA0"/>
                </a:solidFill>
                <a:latin typeface="Poppins"/>
                <a:ea typeface="Poppins"/>
                <a:cs typeface="Poppins"/>
                <a:sym typeface="Poppins"/>
              </a:rPr>
              <a:t> t</a:t>
            </a:r>
          </a:p>
          <a:p>
            <a:r>
              <a:rPr lang="en-US" sz="2000" u="none" strike="noStrike" spc="-39" dirty="0">
                <a:solidFill>
                  <a:srgbClr val="145DA0"/>
                </a:solidFill>
                <a:latin typeface="Poppins"/>
                <a:ea typeface="Poppins"/>
                <a:cs typeface="Poppins"/>
                <a:sym typeface="Poppins"/>
              </a:rPr>
              <a:t>Enter configuration commands, one per line.  End with CNTL/Z.</a:t>
            </a:r>
          </a:p>
          <a:p>
            <a:r>
              <a:rPr lang="en-US" sz="2000" u="none" strike="noStrike" spc="-39" dirty="0">
                <a:solidFill>
                  <a:srgbClr val="145DA0"/>
                </a:solidFill>
                <a:latin typeface="Poppins"/>
                <a:ea typeface="Poppins"/>
                <a:cs typeface="Poppins"/>
                <a:sym typeface="Poppins"/>
              </a:rPr>
              <a:t>Switch(config)#hostna</a:t>
            </a:r>
          </a:p>
          <a:p>
            <a:r>
              <a:rPr lang="en-US" sz="2000" u="none" strike="noStrike" spc="-39" dirty="0">
                <a:solidFill>
                  <a:srgbClr val="145DA0"/>
                </a:solidFill>
                <a:latin typeface="Poppins"/>
                <a:ea typeface="Poppins"/>
                <a:cs typeface="Poppins"/>
                <a:sym typeface="Poppins"/>
              </a:rPr>
              <a:t>Switch(config)#hostname s-engineering</a:t>
            </a:r>
          </a:p>
          <a:p>
            <a:r>
              <a:rPr lang="en-US" sz="2000" u="none" strike="noStrike" spc="-39" dirty="0">
                <a:solidFill>
                  <a:srgbClr val="145DA0"/>
                </a:solidFill>
                <a:latin typeface="Poppins"/>
                <a:ea typeface="Poppins"/>
                <a:cs typeface="Poppins"/>
                <a:sym typeface="Poppins"/>
              </a:rPr>
              <a:t>s-engineering(config)#line con</a:t>
            </a:r>
          </a:p>
          <a:p>
            <a:r>
              <a:rPr lang="en-US" sz="2000" u="none" strike="noStrike" spc="-39" dirty="0">
                <a:solidFill>
                  <a:srgbClr val="145DA0"/>
                </a:solidFill>
                <a:latin typeface="Poppins"/>
                <a:ea typeface="Poppins"/>
                <a:cs typeface="Poppins"/>
                <a:sym typeface="Poppins"/>
              </a:rPr>
              <a:t>s-engineering(config)#line console 0</a:t>
            </a:r>
          </a:p>
          <a:p>
            <a:r>
              <a:rPr lang="en-US" sz="2000" u="none" strike="noStrike" spc="-39" dirty="0">
                <a:solidFill>
                  <a:srgbClr val="145DA0"/>
                </a:solidFill>
                <a:latin typeface="Poppins"/>
                <a:ea typeface="Poppins"/>
                <a:cs typeface="Poppins"/>
                <a:sym typeface="Poppins"/>
              </a:rPr>
              <a:t>s-engineering(config-line)#pass</a:t>
            </a:r>
          </a:p>
          <a:p>
            <a:r>
              <a:rPr lang="en-US" sz="2000" u="none" strike="noStrike" spc="-39" dirty="0">
                <a:solidFill>
                  <a:srgbClr val="145DA0"/>
                </a:solidFill>
                <a:latin typeface="Poppins"/>
                <a:ea typeface="Poppins"/>
                <a:cs typeface="Poppins"/>
                <a:sym typeface="Poppins"/>
              </a:rPr>
              <a:t>s-engineering(config-line)#password </a:t>
            </a:r>
            <a:r>
              <a:rPr lang="en-US" sz="2000" u="none" strike="noStrike" spc="-39" dirty="0" err="1">
                <a:solidFill>
                  <a:srgbClr val="145DA0"/>
                </a:solidFill>
                <a:latin typeface="Poppins"/>
                <a:ea typeface="Poppins"/>
                <a:cs typeface="Poppins"/>
                <a:sym typeface="Poppins"/>
              </a:rPr>
              <a:t>ciscoroot</a:t>
            </a:r>
            <a:endParaRPr lang="en-US" sz="2000" u="none" strike="noStrike" spc="-39" dirty="0">
              <a:solidFill>
                <a:srgbClr val="145DA0"/>
              </a:solidFill>
              <a:latin typeface="Poppins"/>
              <a:ea typeface="Poppins"/>
              <a:cs typeface="Poppins"/>
              <a:sym typeface="Poppins"/>
            </a:endParaRPr>
          </a:p>
          <a:p>
            <a:r>
              <a:rPr lang="en-US" sz="2000" u="none" strike="noStrike" spc="-39" dirty="0">
                <a:solidFill>
                  <a:srgbClr val="145DA0"/>
                </a:solidFill>
                <a:latin typeface="Poppins"/>
                <a:ea typeface="Poppins"/>
                <a:cs typeface="Poppins"/>
                <a:sym typeface="Poppins"/>
              </a:rPr>
              <a:t>s-engineering(config-line)#login</a:t>
            </a:r>
          </a:p>
          <a:p>
            <a:r>
              <a:rPr lang="en-US" sz="2000" u="none" strike="noStrike" spc="-39" dirty="0">
                <a:solidFill>
                  <a:srgbClr val="145DA0"/>
                </a:solidFill>
                <a:latin typeface="Poppins"/>
                <a:ea typeface="Poppins"/>
                <a:cs typeface="Poppins"/>
                <a:sym typeface="Poppins"/>
              </a:rPr>
              <a:t>s-engineering(config-line)#exit</a:t>
            </a:r>
          </a:p>
          <a:p>
            <a:r>
              <a:rPr lang="en-US" sz="2000" u="none" strike="noStrike" spc="-39" dirty="0">
                <a:solidFill>
                  <a:srgbClr val="145DA0"/>
                </a:solidFill>
                <a:latin typeface="Poppins"/>
                <a:ea typeface="Poppins"/>
                <a:cs typeface="Poppins"/>
                <a:sym typeface="Poppins"/>
              </a:rPr>
              <a:t>s-engineering(config)#cry</a:t>
            </a:r>
          </a:p>
          <a:p>
            <a:r>
              <a:rPr lang="en-US" sz="2000" u="none" strike="noStrike" spc="-39" dirty="0">
                <a:solidFill>
                  <a:srgbClr val="145DA0"/>
                </a:solidFill>
                <a:latin typeface="Poppins"/>
                <a:ea typeface="Poppins"/>
                <a:cs typeface="Poppins"/>
                <a:sym typeface="Poppins"/>
              </a:rPr>
              <a:t>s-engineering(config)#crypto k</a:t>
            </a:r>
          </a:p>
          <a:p>
            <a:r>
              <a:rPr lang="en-US" sz="2000" u="none" strike="noStrike" spc="-39" dirty="0">
                <a:solidFill>
                  <a:srgbClr val="145DA0"/>
                </a:solidFill>
                <a:latin typeface="Poppins"/>
                <a:ea typeface="Poppins"/>
                <a:cs typeface="Poppins"/>
                <a:sym typeface="Poppins"/>
              </a:rPr>
              <a:t>s-engineering(config)#crypto key g</a:t>
            </a:r>
          </a:p>
          <a:p>
            <a:r>
              <a:rPr lang="en-US" sz="2000" u="none" strike="noStrike" spc="-39" dirty="0">
                <a:solidFill>
                  <a:srgbClr val="145DA0"/>
                </a:solidFill>
                <a:latin typeface="Poppins"/>
                <a:ea typeface="Poppins"/>
                <a:cs typeface="Poppins"/>
                <a:sym typeface="Poppins"/>
              </a:rPr>
              <a:t>s-engineering(config)#crypto key generate r</a:t>
            </a:r>
          </a:p>
          <a:p>
            <a:r>
              <a:rPr lang="en-US" sz="2000" u="none" strike="noStrike" spc="-39" dirty="0">
                <a:solidFill>
                  <a:srgbClr val="145DA0"/>
                </a:solidFill>
                <a:latin typeface="Poppins"/>
                <a:ea typeface="Poppins"/>
                <a:cs typeface="Poppins"/>
                <a:sym typeface="Poppins"/>
              </a:rPr>
              <a:t>s-engineering(config)#crypto key generate </a:t>
            </a:r>
            <a:r>
              <a:rPr lang="en-US" sz="2000" u="none" strike="noStrike" spc="-39" dirty="0" err="1">
                <a:solidFill>
                  <a:srgbClr val="145DA0"/>
                </a:solidFill>
                <a:latin typeface="Poppins"/>
                <a:ea typeface="Poppins"/>
                <a:cs typeface="Poppins"/>
                <a:sym typeface="Poppins"/>
              </a:rPr>
              <a:t>rsa</a:t>
            </a:r>
            <a:r>
              <a:rPr lang="en-US" sz="2000" u="none" strike="noStrike" spc="-39" dirty="0">
                <a:solidFill>
                  <a:srgbClr val="145DA0"/>
                </a:solidFill>
                <a:latin typeface="Poppins"/>
                <a:ea typeface="Poppins"/>
                <a:cs typeface="Poppins"/>
                <a:sym typeface="Poppins"/>
              </a:rPr>
              <a:t> </a:t>
            </a:r>
          </a:p>
        </p:txBody>
      </p:sp>
      <p:sp>
        <p:nvSpPr>
          <p:cNvPr id="10" name="Slide Number Placeholder 9">
            <a:extLst>
              <a:ext uri="{FF2B5EF4-FFF2-40B4-BE49-F238E27FC236}">
                <a16:creationId xmlns:a16="http://schemas.microsoft.com/office/drawing/2014/main" id="{939547A4-0C27-6552-D117-BAC26D623C72}"/>
              </a:ext>
            </a:extLst>
          </p:cNvPr>
          <p:cNvSpPr>
            <a:spLocks noGrp="1"/>
          </p:cNvSpPr>
          <p:nvPr>
            <p:ph type="sldNum" sz="quarter" idx="12"/>
          </p:nvPr>
        </p:nvSpPr>
        <p:spPr/>
        <p:txBody>
          <a:bodyPr/>
          <a:lstStyle/>
          <a:p>
            <a:fld id="{B6F15528-21DE-4FAA-801E-634DDDAF4B2B}" type="slidenum">
              <a:rPr lang="en-US" smtClean="0">
                <a:solidFill>
                  <a:schemeClr val="bg1"/>
                </a:solidFill>
              </a:rPr>
              <a:pPr/>
              <a:t>23</a:t>
            </a:fld>
            <a:endParaRPr lang="en-US" dirty="0">
              <a:solidFill>
                <a:schemeClr val="bg1"/>
              </a:solidFill>
            </a:endParaRPr>
          </a:p>
        </p:txBody>
      </p:sp>
      <p:sp>
        <p:nvSpPr>
          <p:cNvPr id="2" name="TextBox 19">
            <a:extLst>
              <a:ext uri="{FF2B5EF4-FFF2-40B4-BE49-F238E27FC236}">
                <a16:creationId xmlns:a16="http://schemas.microsoft.com/office/drawing/2014/main" id="{03F79920-58B0-74DC-A951-A529F3B044C7}"/>
              </a:ext>
            </a:extLst>
          </p:cNvPr>
          <p:cNvSpPr txBox="1"/>
          <p:nvPr/>
        </p:nvSpPr>
        <p:spPr>
          <a:xfrm>
            <a:off x="9490193" y="3851592"/>
            <a:ext cx="7162800" cy="4308872"/>
          </a:xfrm>
          <a:prstGeom prst="rect">
            <a:avLst/>
          </a:prstGeom>
        </p:spPr>
        <p:txBody>
          <a:bodyPr wrap="square" lIns="0" tIns="0" rIns="0" bIns="0" rtlCol="0" anchor="t">
            <a:spAutoFit/>
          </a:bodyPr>
          <a:lstStyle/>
          <a:p>
            <a:r>
              <a:rPr lang="en-US" sz="2000" u="none" strike="noStrike" spc="-39" dirty="0">
                <a:solidFill>
                  <a:srgbClr val="145DA0"/>
                </a:solidFill>
                <a:latin typeface="Poppins"/>
                <a:ea typeface="Poppins"/>
                <a:cs typeface="Poppins"/>
                <a:sym typeface="Poppins"/>
              </a:rPr>
              <a:t>% Please define a domain-name first.</a:t>
            </a:r>
          </a:p>
          <a:p>
            <a:r>
              <a:rPr lang="en-US" sz="2000" u="none" strike="noStrike" spc="-39" dirty="0">
                <a:solidFill>
                  <a:srgbClr val="145DA0"/>
                </a:solidFill>
                <a:latin typeface="Poppins"/>
                <a:ea typeface="Poppins"/>
                <a:cs typeface="Poppins"/>
                <a:sym typeface="Poppins"/>
              </a:rPr>
              <a:t>s-engineering(config)#ip domain-n</a:t>
            </a:r>
          </a:p>
          <a:p>
            <a:r>
              <a:rPr lang="en-US" sz="2000" u="none" strike="noStrike" spc="-39" dirty="0">
                <a:solidFill>
                  <a:srgbClr val="145DA0"/>
                </a:solidFill>
                <a:latin typeface="Poppins"/>
                <a:ea typeface="Poppins"/>
                <a:cs typeface="Poppins"/>
                <a:sym typeface="Poppins"/>
              </a:rPr>
              <a:t>s-engineering(config)#ip domain-name project.com</a:t>
            </a:r>
          </a:p>
          <a:p>
            <a:r>
              <a:rPr lang="en-US" sz="2000" u="none" strike="noStrike" spc="-39" dirty="0">
                <a:solidFill>
                  <a:srgbClr val="145DA0"/>
                </a:solidFill>
                <a:latin typeface="Poppins"/>
                <a:ea typeface="Poppins"/>
                <a:cs typeface="Poppins"/>
                <a:sym typeface="Poppins"/>
              </a:rPr>
              <a:t>s-engineering(config)#crypto key generate </a:t>
            </a:r>
            <a:r>
              <a:rPr lang="en-US" sz="2000" u="none" strike="noStrike" spc="-39" dirty="0" err="1">
                <a:solidFill>
                  <a:srgbClr val="145DA0"/>
                </a:solidFill>
                <a:latin typeface="Poppins"/>
                <a:ea typeface="Poppins"/>
                <a:cs typeface="Poppins"/>
                <a:sym typeface="Poppins"/>
              </a:rPr>
              <a:t>rsa</a:t>
            </a:r>
            <a:endParaRPr lang="en-US" sz="2000" u="none" strike="noStrike" spc="-39" dirty="0">
              <a:solidFill>
                <a:srgbClr val="145DA0"/>
              </a:solidFill>
              <a:latin typeface="Poppins"/>
              <a:ea typeface="Poppins"/>
              <a:cs typeface="Poppins"/>
              <a:sym typeface="Poppins"/>
            </a:endParaRPr>
          </a:p>
          <a:p>
            <a:r>
              <a:rPr lang="en-US" sz="2000" u="none" strike="noStrike" spc="-39" dirty="0">
                <a:solidFill>
                  <a:srgbClr val="145DA0"/>
                </a:solidFill>
                <a:latin typeface="Poppins"/>
                <a:ea typeface="Poppins"/>
                <a:cs typeface="Poppins"/>
                <a:sym typeface="Poppins"/>
              </a:rPr>
              <a:t>The name for the keys will be: s-engineering.project.com</a:t>
            </a:r>
          </a:p>
          <a:p>
            <a:r>
              <a:rPr lang="en-US" sz="2000" u="none" strike="noStrike" spc="-39" dirty="0">
                <a:solidFill>
                  <a:srgbClr val="145DA0"/>
                </a:solidFill>
                <a:latin typeface="Poppins"/>
                <a:ea typeface="Poppins"/>
                <a:cs typeface="Poppins"/>
                <a:sym typeface="Poppins"/>
              </a:rPr>
              <a:t>Choose the size of the key modulus in the range of 360 to 4096 for your</a:t>
            </a:r>
          </a:p>
          <a:p>
            <a:r>
              <a:rPr lang="en-US" sz="2000" u="none" strike="noStrike" spc="-39" dirty="0">
                <a:solidFill>
                  <a:srgbClr val="145DA0"/>
                </a:solidFill>
                <a:latin typeface="Poppins"/>
                <a:ea typeface="Poppins"/>
                <a:cs typeface="Poppins"/>
                <a:sym typeface="Poppins"/>
              </a:rPr>
              <a:t>  General Purpose Keys. Choosing a key modulus greater than 512 may take</a:t>
            </a:r>
          </a:p>
          <a:p>
            <a:r>
              <a:rPr lang="en-US" sz="2000" u="none" strike="noStrike" spc="-39" dirty="0">
                <a:solidFill>
                  <a:srgbClr val="145DA0"/>
                </a:solidFill>
                <a:latin typeface="Poppins"/>
                <a:ea typeface="Poppins"/>
                <a:cs typeface="Poppins"/>
                <a:sym typeface="Poppins"/>
              </a:rPr>
              <a:t>  a few minutes.</a:t>
            </a:r>
          </a:p>
          <a:p>
            <a:endParaRPr lang="en-US" sz="2000" u="none" strike="noStrike" spc="-39" dirty="0">
              <a:solidFill>
                <a:srgbClr val="145DA0"/>
              </a:solidFill>
              <a:latin typeface="Poppins"/>
              <a:ea typeface="Poppins"/>
              <a:cs typeface="Poppins"/>
              <a:sym typeface="Poppins"/>
            </a:endParaRPr>
          </a:p>
          <a:p>
            <a:r>
              <a:rPr lang="en-US" sz="2000" u="none" strike="noStrike" spc="-39" dirty="0">
                <a:solidFill>
                  <a:srgbClr val="145DA0"/>
                </a:solidFill>
                <a:latin typeface="Poppins"/>
                <a:ea typeface="Poppins"/>
                <a:cs typeface="Poppins"/>
                <a:sym typeface="Poppins"/>
              </a:rPr>
              <a:t>How many bits in the modulus [512]: 1024</a:t>
            </a:r>
          </a:p>
          <a:p>
            <a:r>
              <a:rPr lang="en-US" sz="2000" u="none" strike="noStrike" spc="-39" dirty="0">
                <a:solidFill>
                  <a:srgbClr val="145DA0"/>
                </a:solidFill>
                <a:latin typeface="Poppins"/>
                <a:ea typeface="Poppins"/>
                <a:cs typeface="Poppins"/>
                <a:sym typeface="Poppins"/>
              </a:rPr>
              <a:t>% Generating 1024 bit RSA keys, keys will be non-exportable...[OK]</a:t>
            </a:r>
          </a:p>
        </p:txBody>
      </p:sp>
      <p:sp>
        <p:nvSpPr>
          <p:cNvPr id="8" name="AutoShape 15">
            <a:extLst>
              <a:ext uri="{FF2B5EF4-FFF2-40B4-BE49-F238E27FC236}">
                <a16:creationId xmlns:a16="http://schemas.microsoft.com/office/drawing/2014/main" id="{D3A20F48-36BE-90A1-EB72-DF83CE37C2EC}"/>
              </a:ext>
            </a:extLst>
          </p:cNvPr>
          <p:cNvSpPr/>
          <p:nvPr/>
        </p:nvSpPr>
        <p:spPr>
          <a:xfrm>
            <a:off x="8932548" y="3851592"/>
            <a:ext cx="0" cy="4410340"/>
          </a:xfrm>
          <a:prstGeom prst="line">
            <a:avLst/>
          </a:prstGeom>
          <a:ln>
            <a:headEnd type="none" w="sm" len="sm"/>
            <a:tailEnd type="none" w="sm" len="sm"/>
          </a:ln>
        </p:spPr>
        <p:style>
          <a:lnRef idx="1">
            <a:schemeClr val="accent1"/>
          </a:lnRef>
          <a:fillRef idx="0">
            <a:schemeClr val="accent1"/>
          </a:fillRef>
          <a:effectRef idx="0">
            <a:schemeClr val="accent1"/>
          </a:effectRef>
          <a:fontRef idx="minor">
            <a:schemeClr val="tx1"/>
          </a:fontRef>
        </p:style>
        <p:txBody>
          <a:bodyPr/>
          <a:lstStyle/>
          <a:p>
            <a:endParaRPr lang="en-US"/>
          </a:p>
        </p:txBody>
      </p:sp>
    </p:spTree>
    <p:extLst>
      <p:ext uri="{BB962C8B-B14F-4D97-AF65-F5344CB8AC3E}">
        <p14:creationId xmlns:p14="http://schemas.microsoft.com/office/powerpoint/2010/main" val="23500389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grpSp>
        <p:nvGrpSpPr>
          <p:cNvPr id="3" name="Group 3"/>
          <p:cNvGrpSpPr/>
          <p:nvPr/>
        </p:nvGrpSpPr>
        <p:grpSpPr>
          <a:xfrm>
            <a:off x="952500" y="2090051"/>
            <a:ext cx="16383000" cy="7579068"/>
            <a:chOff x="0" y="-72535"/>
            <a:chExt cx="3841588" cy="1412823"/>
          </a:xfrm>
        </p:grpSpPr>
        <p:sp>
          <p:nvSpPr>
            <p:cNvPr id="4" name="Freeform 4"/>
            <p:cNvSpPr/>
            <p:nvPr/>
          </p:nvSpPr>
          <p:spPr>
            <a:xfrm>
              <a:off x="0" y="-72535"/>
              <a:ext cx="3841588" cy="1340288"/>
            </a:xfrm>
            <a:custGeom>
              <a:avLst/>
              <a:gdLst/>
              <a:ahLst/>
              <a:cxnLst/>
              <a:rect l="l" t="t" r="r" b="b"/>
              <a:pathLst>
                <a:path w="3841588" h="1340288">
                  <a:moveTo>
                    <a:pt x="9023" y="0"/>
                  </a:moveTo>
                  <a:lnTo>
                    <a:pt x="3832565" y="0"/>
                  </a:lnTo>
                  <a:cubicBezTo>
                    <a:pt x="3837548" y="0"/>
                    <a:pt x="3841588" y="4040"/>
                    <a:pt x="3841588" y="9023"/>
                  </a:cubicBezTo>
                  <a:lnTo>
                    <a:pt x="3841588" y="1331265"/>
                  </a:lnTo>
                  <a:cubicBezTo>
                    <a:pt x="3841588" y="1336248"/>
                    <a:pt x="3837548" y="1340288"/>
                    <a:pt x="3832565" y="1340288"/>
                  </a:cubicBezTo>
                  <a:lnTo>
                    <a:pt x="9023" y="1340288"/>
                  </a:lnTo>
                  <a:cubicBezTo>
                    <a:pt x="4040" y="1340288"/>
                    <a:pt x="0" y="1336248"/>
                    <a:pt x="0" y="1331265"/>
                  </a:cubicBezTo>
                  <a:lnTo>
                    <a:pt x="0" y="9023"/>
                  </a:lnTo>
                  <a:cubicBezTo>
                    <a:pt x="0" y="4040"/>
                    <a:pt x="4040" y="0"/>
                    <a:pt x="9023" y="0"/>
                  </a:cubicBezTo>
                  <a:close/>
                </a:path>
              </a:pathLst>
            </a:custGeom>
            <a:solidFill>
              <a:srgbClr val="FDFDFD"/>
            </a:solidFill>
          </p:spPr>
          <p:txBody>
            <a:bodyPr/>
            <a:lstStyle/>
            <a:p>
              <a:endParaRPr lang="en-US"/>
            </a:p>
          </p:txBody>
        </p:sp>
        <p:sp>
          <p:nvSpPr>
            <p:cNvPr id="5" name="TextBox 5"/>
            <p:cNvSpPr txBox="1"/>
            <p:nvPr/>
          </p:nvSpPr>
          <p:spPr>
            <a:xfrm>
              <a:off x="0" y="-38100"/>
              <a:ext cx="3841588" cy="1378388"/>
            </a:xfrm>
            <a:prstGeom prst="rect">
              <a:avLst/>
            </a:prstGeom>
          </p:spPr>
          <p:txBody>
            <a:bodyPr lIns="50800" tIns="50800" rIns="50800" bIns="50800" rtlCol="0" anchor="ctr"/>
            <a:lstStyle/>
            <a:p>
              <a:pPr algn="ctr">
                <a:lnSpc>
                  <a:spcPts val="2659"/>
                </a:lnSpc>
              </a:pPr>
              <a:endParaRPr/>
            </a:p>
          </p:txBody>
        </p:sp>
      </p:grpSp>
      <p:sp>
        <p:nvSpPr>
          <p:cNvPr id="6" name="TextBox 6"/>
          <p:cNvSpPr txBox="1"/>
          <p:nvPr/>
        </p:nvSpPr>
        <p:spPr>
          <a:xfrm>
            <a:off x="942109" y="728208"/>
            <a:ext cx="10464380" cy="1043812"/>
          </a:xfrm>
          <a:prstGeom prst="rect">
            <a:avLst/>
          </a:prstGeom>
        </p:spPr>
        <p:txBody>
          <a:bodyPr wrap="square" lIns="0" tIns="0" rIns="0" bIns="0" rtlCol="0" anchor="t">
            <a:spAutoFit/>
          </a:bodyPr>
          <a:lstStyle/>
          <a:p>
            <a:pPr algn="l">
              <a:lnSpc>
                <a:spcPts val="9247"/>
              </a:lnSpc>
              <a:spcBef>
                <a:spcPct val="0"/>
              </a:spcBef>
            </a:pPr>
            <a:r>
              <a:rPr lang="en-US" sz="4400" dirty="0">
                <a:solidFill>
                  <a:srgbClr val="FDFDFD"/>
                </a:solidFill>
                <a:latin typeface="Open Sans Extra Bold"/>
                <a:ea typeface="Open Sans Extra Bold"/>
                <a:cs typeface="Open Sans Extra Bold"/>
                <a:sym typeface="Open Sans Extra Bold"/>
              </a:rPr>
              <a:t>Network Security Implementation :</a:t>
            </a:r>
          </a:p>
        </p:txBody>
      </p:sp>
      <p:grpSp>
        <p:nvGrpSpPr>
          <p:cNvPr id="11" name="Group 11"/>
          <p:cNvGrpSpPr/>
          <p:nvPr/>
        </p:nvGrpSpPr>
        <p:grpSpPr>
          <a:xfrm>
            <a:off x="15573718" y="7940477"/>
            <a:ext cx="4693046" cy="4693046"/>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txBody>
            <a:bodyPr/>
            <a:lstStyle/>
            <a:p>
              <a:endParaRPr lang="en-US"/>
            </a:p>
          </p:txBody>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16" name="TextBox 16"/>
          <p:cNvSpPr txBox="1"/>
          <p:nvPr/>
        </p:nvSpPr>
        <p:spPr>
          <a:xfrm>
            <a:off x="1447800" y="2615835"/>
            <a:ext cx="5410200" cy="458202"/>
          </a:xfrm>
          <a:prstGeom prst="rect">
            <a:avLst/>
          </a:prstGeom>
        </p:spPr>
        <p:txBody>
          <a:bodyPr wrap="square" lIns="0" tIns="0" rIns="0" bIns="0" rtlCol="0" anchor="t">
            <a:spAutoFit/>
          </a:bodyPr>
          <a:lstStyle/>
          <a:p>
            <a:pPr algn="ctr">
              <a:lnSpc>
                <a:spcPts val="3759"/>
              </a:lnSpc>
              <a:spcBef>
                <a:spcPct val="0"/>
              </a:spcBef>
            </a:pPr>
            <a:r>
              <a:rPr lang="en-US" sz="2800" dirty="0">
                <a:solidFill>
                  <a:srgbClr val="145DA0"/>
                </a:solidFill>
                <a:latin typeface="Open Sans Extra Bold"/>
                <a:ea typeface="Open Sans Extra Bold"/>
                <a:cs typeface="Open Sans Extra Bold"/>
                <a:sym typeface="Open Sans Extra Bold"/>
              </a:rPr>
              <a:t>SSH security Configuration :</a:t>
            </a:r>
          </a:p>
        </p:txBody>
      </p:sp>
      <p:grpSp>
        <p:nvGrpSpPr>
          <p:cNvPr id="22" name="Group 11">
            <a:extLst>
              <a:ext uri="{FF2B5EF4-FFF2-40B4-BE49-F238E27FC236}">
                <a16:creationId xmlns:a16="http://schemas.microsoft.com/office/drawing/2014/main" id="{835E84CB-F98A-BC4F-FF62-A6C44D769B47}"/>
              </a:ext>
            </a:extLst>
          </p:cNvPr>
          <p:cNvGrpSpPr/>
          <p:nvPr/>
        </p:nvGrpSpPr>
        <p:grpSpPr>
          <a:xfrm>
            <a:off x="-2346523" y="-2346523"/>
            <a:ext cx="4693046" cy="4693046"/>
            <a:chOff x="0" y="0"/>
            <a:chExt cx="812800" cy="812800"/>
          </a:xfrm>
        </p:grpSpPr>
        <p:sp>
          <p:nvSpPr>
            <p:cNvPr id="23" name="Freeform 12">
              <a:extLst>
                <a:ext uri="{FF2B5EF4-FFF2-40B4-BE49-F238E27FC236}">
                  <a16:creationId xmlns:a16="http://schemas.microsoft.com/office/drawing/2014/main" id="{C3466C65-DB92-F795-5325-1FEBF9ADE512}"/>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txBody>
            <a:bodyPr/>
            <a:lstStyle/>
            <a:p>
              <a:endParaRPr lang="en-US"/>
            </a:p>
          </p:txBody>
        </p:sp>
        <p:sp>
          <p:nvSpPr>
            <p:cNvPr id="24" name="TextBox 13">
              <a:extLst>
                <a:ext uri="{FF2B5EF4-FFF2-40B4-BE49-F238E27FC236}">
                  <a16:creationId xmlns:a16="http://schemas.microsoft.com/office/drawing/2014/main" id="{E159F1DE-283F-5789-0E68-92CD9307FB0C}"/>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7" name="TextBox 19">
            <a:extLst>
              <a:ext uri="{FF2B5EF4-FFF2-40B4-BE49-F238E27FC236}">
                <a16:creationId xmlns:a16="http://schemas.microsoft.com/office/drawing/2014/main" id="{B198D269-E991-5DF2-834E-A476BA8363A2}"/>
              </a:ext>
            </a:extLst>
          </p:cNvPr>
          <p:cNvSpPr txBox="1"/>
          <p:nvPr/>
        </p:nvSpPr>
        <p:spPr>
          <a:xfrm>
            <a:off x="2078318" y="3295908"/>
            <a:ext cx="12397292" cy="5034712"/>
          </a:xfrm>
          <a:prstGeom prst="rect">
            <a:avLst/>
          </a:prstGeom>
        </p:spPr>
        <p:txBody>
          <a:bodyPr wrap="square" lIns="0" tIns="0" rIns="0" bIns="0" rtlCol="0" anchor="t">
            <a:spAutoFit/>
          </a:bodyPr>
          <a:lstStyle/>
          <a:p>
            <a:pPr>
              <a:lnSpc>
                <a:spcPct val="150000"/>
              </a:lnSpc>
            </a:pPr>
            <a:r>
              <a:rPr lang="en-US" sz="2000" u="none" strike="noStrike" spc="-39" dirty="0">
                <a:solidFill>
                  <a:srgbClr val="145DA0"/>
                </a:solidFill>
                <a:latin typeface="Poppins"/>
                <a:ea typeface="Poppins"/>
                <a:cs typeface="Poppins"/>
                <a:sym typeface="Poppins"/>
              </a:rPr>
              <a:t>s-engineering(config)#ip s</a:t>
            </a:r>
          </a:p>
          <a:p>
            <a:pPr>
              <a:lnSpc>
                <a:spcPct val="150000"/>
              </a:lnSpc>
            </a:pPr>
            <a:r>
              <a:rPr lang="en-US" sz="2000" u="none" strike="noStrike" spc="-39" dirty="0">
                <a:solidFill>
                  <a:srgbClr val="145DA0"/>
                </a:solidFill>
                <a:latin typeface="Poppins"/>
                <a:ea typeface="Poppins"/>
                <a:cs typeface="Poppins"/>
                <a:sym typeface="Poppins"/>
              </a:rPr>
              <a:t>*Mar 2 1:19:49.895: %SSH-5-ENABLED: SSH 1.99 has been enabled</a:t>
            </a:r>
          </a:p>
          <a:p>
            <a:pPr>
              <a:lnSpc>
                <a:spcPct val="150000"/>
              </a:lnSpc>
            </a:pPr>
            <a:r>
              <a:rPr lang="en-US" sz="2000" u="none" strike="noStrike" spc="-39" dirty="0">
                <a:solidFill>
                  <a:srgbClr val="145DA0"/>
                </a:solidFill>
                <a:latin typeface="Poppins"/>
                <a:ea typeface="Poppins"/>
                <a:cs typeface="Poppins"/>
                <a:sym typeface="Poppins"/>
              </a:rPr>
              <a:t>s-engineering(config)#ip ssh</a:t>
            </a:r>
          </a:p>
          <a:p>
            <a:pPr>
              <a:lnSpc>
                <a:spcPct val="150000"/>
              </a:lnSpc>
            </a:pPr>
            <a:r>
              <a:rPr lang="en-US" sz="2000" u="none" strike="noStrike" spc="-39" dirty="0">
                <a:solidFill>
                  <a:srgbClr val="145DA0"/>
                </a:solidFill>
                <a:latin typeface="Poppins"/>
                <a:ea typeface="Poppins"/>
                <a:cs typeface="Poppins"/>
                <a:sym typeface="Poppins"/>
              </a:rPr>
              <a:t>s-engineering(config)#ip ssh v</a:t>
            </a:r>
          </a:p>
          <a:p>
            <a:pPr>
              <a:lnSpc>
                <a:spcPct val="150000"/>
              </a:lnSpc>
            </a:pPr>
            <a:r>
              <a:rPr lang="en-US" sz="2000" u="none" strike="noStrike" spc="-39" dirty="0">
                <a:solidFill>
                  <a:srgbClr val="145DA0"/>
                </a:solidFill>
                <a:latin typeface="Poppins"/>
                <a:ea typeface="Poppins"/>
                <a:cs typeface="Poppins"/>
                <a:sym typeface="Poppins"/>
              </a:rPr>
              <a:t>s-engineering(config)#ip ssh version 2</a:t>
            </a:r>
          </a:p>
          <a:p>
            <a:pPr>
              <a:lnSpc>
                <a:spcPct val="150000"/>
              </a:lnSpc>
            </a:pPr>
            <a:r>
              <a:rPr lang="en-US" sz="2000" u="none" strike="noStrike" spc="-39" dirty="0">
                <a:solidFill>
                  <a:srgbClr val="145DA0"/>
                </a:solidFill>
                <a:latin typeface="Poppins"/>
                <a:ea typeface="Poppins"/>
                <a:cs typeface="Poppins"/>
                <a:sym typeface="Poppins"/>
              </a:rPr>
              <a:t>s-engineering(config)#line vty 0 4</a:t>
            </a:r>
          </a:p>
          <a:p>
            <a:pPr>
              <a:lnSpc>
                <a:spcPct val="150000"/>
              </a:lnSpc>
            </a:pPr>
            <a:r>
              <a:rPr lang="en-US" sz="2000" u="none" strike="noStrike" spc="-39" dirty="0">
                <a:solidFill>
                  <a:srgbClr val="145DA0"/>
                </a:solidFill>
                <a:latin typeface="Poppins"/>
                <a:ea typeface="Poppins"/>
                <a:cs typeface="Poppins"/>
                <a:sym typeface="Poppins"/>
              </a:rPr>
              <a:t>s-engineering(config-line)#login local </a:t>
            </a:r>
          </a:p>
          <a:p>
            <a:pPr>
              <a:lnSpc>
                <a:spcPct val="150000"/>
              </a:lnSpc>
            </a:pPr>
            <a:r>
              <a:rPr lang="en-US" sz="2000" u="none" strike="noStrike" spc="-39" dirty="0">
                <a:solidFill>
                  <a:srgbClr val="145DA0"/>
                </a:solidFill>
                <a:latin typeface="Poppins"/>
                <a:ea typeface="Poppins"/>
                <a:cs typeface="Poppins"/>
                <a:sym typeface="Poppins"/>
              </a:rPr>
              <a:t>s-engineering(config-line)#trans</a:t>
            </a:r>
          </a:p>
          <a:p>
            <a:pPr>
              <a:lnSpc>
                <a:spcPct val="150000"/>
              </a:lnSpc>
            </a:pPr>
            <a:r>
              <a:rPr lang="en-US" sz="2000" u="none" strike="noStrike" spc="-39" dirty="0">
                <a:solidFill>
                  <a:srgbClr val="145DA0"/>
                </a:solidFill>
                <a:latin typeface="Poppins"/>
                <a:ea typeface="Poppins"/>
                <a:cs typeface="Poppins"/>
                <a:sym typeface="Poppins"/>
              </a:rPr>
              <a:t>s-engineering(config-line)#transport input ssh</a:t>
            </a:r>
          </a:p>
          <a:p>
            <a:pPr>
              <a:lnSpc>
                <a:spcPct val="150000"/>
              </a:lnSpc>
            </a:pPr>
            <a:r>
              <a:rPr lang="en-US" sz="2000" u="none" strike="noStrike" spc="-39" dirty="0">
                <a:solidFill>
                  <a:srgbClr val="145DA0"/>
                </a:solidFill>
                <a:latin typeface="Poppins"/>
                <a:ea typeface="Poppins"/>
                <a:cs typeface="Poppins"/>
                <a:sym typeface="Poppins"/>
              </a:rPr>
              <a:t>s-engineering(config-line)#exit</a:t>
            </a:r>
          </a:p>
          <a:p>
            <a:pPr>
              <a:lnSpc>
                <a:spcPct val="150000"/>
              </a:lnSpc>
            </a:pPr>
            <a:r>
              <a:rPr lang="en-US" sz="2000" u="none" strike="noStrike" spc="-39" dirty="0">
                <a:solidFill>
                  <a:srgbClr val="145DA0"/>
                </a:solidFill>
                <a:latin typeface="Poppins"/>
                <a:ea typeface="Poppins"/>
                <a:cs typeface="Poppins"/>
                <a:sym typeface="Poppins"/>
              </a:rPr>
              <a:t>s-engineering(config)#username admin secret </a:t>
            </a:r>
            <a:r>
              <a:rPr lang="en-US" sz="2000" u="none" strike="noStrike" spc="-39" dirty="0" err="1">
                <a:solidFill>
                  <a:srgbClr val="145DA0"/>
                </a:solidFill>
                <a:latin typeface="Poppins"/>
                <a:ea typeface="Poppins"/>
                <a:cs typeface="Poppins"/>
                <a:sym typeface="Poppins"/>
              </a:rPr>
              <a:t>ciscorootssh</a:t>
            </a:r>
            <a:endParaRPr lang="en-US" sz="2000" u="none" strike="noStrike" spc="-39" dirty="0">
              <a:solidFill>
                <a:srgbClr val="145DA0"/>
              </a:solidFill>
              <a:latin typeface="Poppins"/>
              <a:ea typeface="Poppins"/>
              <a:cs typeface="Poppins"/>
              <a:sym typeface="Poppins"/>
            </a:endParaRPr>
          </a:p>
        </p:txBody>
      </p:sp>
      <p:sp>
        <p:nvSpPr>
          <p:cNvPr id="10" name="Slide Number Placeholder 9">
            <a:extLst>
              <a:ext uri="{FF2B5EF4-FFF2-40B4-BE49-F238E27FC236}">
                <a16:creationId xmlns:a16="http://schemas.microsoft.com/office/drawing/2014/main" id="{939547A4-0C27-6552-D117-BAC26D623C72}"/>
              </a:ext>
            </a:extLst>
          </p:cNvPr>
          <p:cNvSpPr>
            <a:spLocks noGrp="1"/>
          </p:cNvSpPr>
          <p:nvPr>
            <p:ph type="sldNum" sz="quarter" idx="12"/>
          </p:nvPr>
        </p:nvSpPr>
        <p:spPr/>
        <p:txBody>
          <a:bodyPr/>
          <a:lstStyle/>
          <a:p>
            <a:fld id="{B6F15528-21DE-4FAA-801E-634DDDAF4B2B}" type="slidenum">
              <a:rPr lang="en-US" smtClean="0">
                <a:solidFill>
                  <a:schemeClr val="bg1"/>
                </a:solidFill>
              </a:rPr>
              <a:pPr/>
              <a:t>24</a:t>
            </a:fld>
            <a:endParaRPr lang="en-US" dirty="0">
              <a:solidFill>
                <a:schemeClr val="bg1"/>
              </a:solidFill>
            </a:endParaRPr>
          </a:p>
        </p:txBody>
      </p:sp>
    </p:spTree>
    <p:extLst>
      <p:ext uri="{BB962C8B-B14F-4D97-AF65-F5344CB8AC3E}">
        <p14:creationId xmlns:p14="http://schemas.microsoft.com/office/powerpoint/2010/main" val="26164181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grpSp>
        <p:nvGrpSpPr>
          <p:cNvPr id="3" name="Group 3"/>
          <p:cNvGrpSpPr/>
          <p:nvPr/>
        </p:nvGrpSpPr>
        <p:grpSpPr>
          <a:xfrm>
            <a:off x="952500" y="2090051"/>
            <a:ext cx="16383000" cy="7579068"/>
            <a:chOff x="0" y="-72535"/>
            <a:chExt cx="3841588" cy="1412823"/>
          </a:xfrm>
        </p:grpSpPr>
        <p:sp>
          <p:nvSpPr>
            <p:cNvPr id="4" name="Freeform 4"/>
            <p:cNvSpPr/>
            <p:nvPr/>
          </p:nvSpPr>
          <p:spPr>
            <a:xfrm>
              <a:off x="0" y="-72535"/>
              <a:ext cx="3841588" cy="1340288"/>
            </a:xfrm>
            <a:custGeom>
              <a:avLst/>
              <a:gdLst/>
              <a:ahLst/>
              <a:cxnLst/>
              <a:rect l="l" t="t" r="r" b="b"/>
              <a:pathLst>
                <a:path w="3841588" h="1340288">
                  <a:moveTo>
                    <a:pt x="9023" y="0"/>
                  </a:moveTo>
                  <a:lnTo>
                    <a:pt x="3832565" y="0"/>
                  </a:lnTo>
                  <a:cubicBezTo>
                    <a:pt x="3837548" y="0"/>
                    <a:pt x="3841588" y="4040"/>
                    <a:pt x="3841588" y="9023"/>
                  </a:cubicBezTo>
                  <a:lnTo>
                    <a:pt x="3841588" y="1331265"/>
                  </a:lnTo>
                  <a:cubicBezTo>
                    <a:pt x="3841588" y="1336248"/>
                    <a:pt x="3837548" y="1340288"/>
                    <a:pt x="3832565" y="1340288"/>
                  </a:cubicBezTo>
                  <a:lnTo>
                    <a:pt x="9023" y="1340288"/>
                  </a:lnTo>
                  <a:cubicBezTo>
                    <a:pt x="4040" y="1340288"/>
                    <a:pt x="0" y="1336248"/>
                    <a:pt x="0" y="1331265"/>
                  </a:cubicBezTo>
                  <a:lnTo>
                    <a:pt x="0" y="9023"/>
                  </a:lnTo>
                  <a:cubicBezTo>
                    <a:pt x="0" y="4040"/>
                    <a:pt x="4040" y="0"/>
                    <a:pt x="9023" y="0"/>
                  </a:cubicBezTo>
                  <a:close/>
                </a:path>
              </a:pathLst>
            </a:custGeom>
            <a:solidFill>
              <a:srgbClr val="FDFDFD"/>
            </a:solidFill>
          </p:spPr>
          <p:txBody>
            <a:bodyPr/>
            <a:lstStyle/>
            <a:p>
              <a:endParaRPr lang="en-US"/>
            </a:p>
          </p:txBody>
        </p:sp>
        <p:sp>
          <p:nvSpPr>
            <p:cNvPr id="5" name="TextBox 5"/>
            <p:cNvSpPr txBox="1"/>
            <p:nvPr/>
          </p:nvSpPr>
          <p:spPr>
            <a:xfrm>
              <a:off x="0" y="-38100"/>
              <a:ext cx="3841588" cy="1378388"/>
            </a:xfrm>
            <a:prstGeom prst="rect">
              <a:avLst/>
            </a:prstGeom>
          </p:spPr>
          <p:txBody>
            <a:bodyPr lIns="50800" tIns="50800" rIns="50800" bIns="50800" rtlCol="0" anchor="ctr"/>
            <a:lstStyle/>
            <a:p>
              <a:pPr algn="ctr">
                <a:lnSpc>
                  <a:spcPts val="2659"/>
                </a:lnSpc>
              </a:pPr>
              <a:endParaRPr/>
            </a:p>
          </p:txBody>
        </p:sp>
      </p:grpSp>
      <p:sp>
        <p:nvSpPr>
          <p:cNvPr id="6" name="TextBox 6"/>
          <p:cNvSpPr txBox="1"/>
          <p:nvPr/>
        </p:nvSpPr>
        <p:spPr>
          <a:xfrm>
            <a:off x="942109" y="728208"/>
            <a:ext cx="10464380" cy="1043812"/>
          </a:xfrm>
          <a:prstGeom prst="rect">
            <a:avLst/>
          </a:prstGeom>
        </p:spPr>
        <p:txBody>
          <a:bodyPr wrap="square" lIns="0" tIns="0" rIns="0" bIns="0" rtlCol="0" anchor="t">
            <a:spAutoFit/>
          </a:bodyPr>
          <a:lstStyle/>
          <a:p>
            <a:pPr algn="l">
              <a:lnSpc>
                <a:spcPts val="9247"/>
              </a:lnSpc>
              <a:spcBef>
                <a:spcPct val="0"/>
              </a:spcBef>
            </a:pPr>
            <a:r>
              <a:rPr lang="en-US" sz="4400" dirty="0">
                <a:solidFill>
                  <a:srgbClr val="FDFDFD"/>
                </a:solidFill>
                <a:latin typeface="Open Sans Extra Bold"/>
                <a:ea typeface="Open Sans Extra Bold"/>
                <a:cs typeface="Open Sans Extra Bold"/>
                <a:sym typeface="Open Sans Extra Bold"/>
              </a:rPr>
              <a:t>Network Security Implementation :</a:t>
            </a:r>
          </a:p>
        </p:txBody>
      </p:sp>
      <p:grpSp>
        <p:nvGrpSpPr>
          <p:cNvPr id="11" name="Group 11"/>
          <p:cNvGrpSpPr/>
          <p:nvPr/>
        </p:nvGrpSpPr>
        <p:grpSpPr>
          <a:xfrm>
            <a:off x="15573718" y="7940477"/>
            <a:ext cx="4693046" cy="4693046"/>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txBody>
            <a:bodyPr/>
            <a:lstStyle/>
            <a:p>
              <a:endParaRPr lang="en-US"/>
            </a:p>
          </p:txBody>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16" name="TextBox 16"/>
          <p:cNvSpPr txBox="1"/>
          <p:nvPr/>
        </p:nvSpPr>
        <p:spPr>
          <a:xfrm>
            <a:off x="1447800" y="2615835"/>
            <a:ext cx="5410200" cy="458202"/>
          </a:xfrm>
          <a:prstGeom prst="rect">
            <a:avLst/>
          </a:prstGeom>
        </p:spPr>
        <p:txBody>
          <a:bodyPr wrap="square" lIns="0" tIns="0" rIns="0" bIns="0" rtlCol="0" anchor="t">
            <a:spAutoFit/>
          </a:bodyPr>
          <a:lstStyle/>
          <a:p>
            <a:pPr algn="ctr">
              <a:lnSpc>
                <a:spcPts val="3759"/>
              </a:lnSpc>
              <a:spcBef>
                <a:spcPct val="0"/>
              </a:spcBef>
            </a:pPr>
            <a:r>
              <a:rPr lang="en-US" sz="2800" dirty="0">
                <a:solidFill>
                  <a:srgbClr val="145DA0"/>
                </a:solidFill>
                <a:latin typeface="Open Sans Extra Bold"/>
                <a:ea typeface="Open Sans Extra Bold"/>
                <a:cs typeface="Open Sans Extra Bold"/>
                <a:sym typeface="Open Sans Extra Bold"/>
              </a:rPr>
              <a:t>Port security Configuration :</a:t>
            </a:r>
          </a:p>
        </p:txBody>
      </p:sp>
      <p:grpSp>
        <p:nvGrpSpPr>
          <p:cNvPr id="22" name="Group 11">
            <a:extLst>
              <a:ext uri="{FF2B5EF4-FFF2-40B4-BE49-F238E27FC236}">
                <a16:creationId xmlns:a16="http://schemas.microsoft.com/office/drawing/2014/main" id="{835E84CB-F98A-BC4F-FF62-A6C44D769B47}"/>
              </a:ext>
            </a:extLst>
          </p:cNvPr>
          <p:cNvGrpSpPr/>
          <p:nvPr/>
        </p:nvGrpSpPr>
        <p:grpSpPr>
          <a:xfrm>
            <a:off x="-2346523" y="-2346523"/>
            <a:ext cx="4693046" cy="4693046"/>
            <a:chOff x="0" y="0"/>
            <a:chExt cx="812800" cy="812800"/>
          </a:xfrm>
        </p:grpSpPr>
        <p:sp>
          <p:nvSpPr>
            <p:cNvPr id="23" name="Freeform 12">
              <a:extLst>
                <a:ext uri="{FF2B5EF4-FFF2-40B4-BE49-F238E27FC236}">
                  <a16:creationId xmlns:a16="http://schemas.microsoft.com/office/drawing/2014/main" id="{C3466C65-DB92-F795-5325-1FEBF9ADE512}"/>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txBody>
            <a:bodyPr/>
            <a:lstStyle/>
            <a:p>
              <a:endParaRPr lang="en-US"/>
            </a:p>
          </p:txBody>
        </p:sp>
        <p:sp>
          <p:nvSpPr>
            <p:cNvPr id="24" name="TextBox 13">
              <a:extLst>
                <a:ext uri="{FF2B5EF4-FFF2-40B4-BE49-F238E27FC236}">
                  <a16:creationId xmlns:a16="http://schemas.microsoft.com/office/drawing/2014/main" id="{E159F1DE-283F-5789-0E68-92CD9307FB0C}"/>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7" name="TextBox 19">
            <a:extLst>
              <a:ext uri="{FF2B5EF4-FFF2-40B4-BE49-F238E27FC236}">
                <a16:creationId xmlns:a16="http://schemas.microsoft.com/office/drawing/2014/main" id="{B198D269-E991-5DF2-834E-A476BA8363A2}"/>
              </a:ext>
            </a:extLst>
          </p:cNvPr>
          <p:cNvSpPr txBox="1"/>
          <p:nvPr/>
        </p:nvSpPr>
        <p:spPr>
          <a:xfrm>
            <a:off x="2133600" y="3507667"/>
            <a:ext cx="12397292" cy="3271665"/>
          </a:xfrm>
          <a:prstGeom prst="rect">
            <a:avLst/>
          </a:prstGeom>
        </p:spPr>
        <p:txBody>
          <a:bodyPr wrap="square" lIns="0" tIns="0" rIns="0" bIns="0" rtlCol="0" anchor="t">
            <a:spAutoFit/>
          </a:bodyPr>
          <a:lstStyle/>
          <a:p>
            <a:pPr>
              <a:lnSpc>
                <a:spcPct val="150000"/>
              </a:lnSpc>
            </a:pPr>
            <a:r>
              <a:rPr lang="en-US" sz="2400" u="none" strike="noStrike" spc="-39" dirty="0">
                <a:solidFill>
                  <a:srgbClr val="145DA0"/>
                </a:solidFill>
                <a:latin typeface="Poppins"/>
                <a:ea typeface="Poppins"/>
                <a:cs typeface="Poppins"/>
                <a:sym typeface="Poppins"/>
              </a:rPr>
              <a:t>s-engineering(config)#interface range fa0/1-24</a:t>
            </a:r>
          </a:p>
          <a:p>
            <a:pPr>
              <a:lnSpc>
                <a:spcPct val="150000"/>
              </a:lnSpc>
            </a:pPr>
            <a:r>
              <a:rPr lang="en-US" sz="2400" u="none" strike="noStrike" spc="-39" dirty="0">
                <a:solidFill>
                  <a:srgbClr val="145DA0"/>
                </a:solidFill>
                <a:latin typeface="Poppins"/>
                <a:ea typeface="Poppins"/>
                <a:cs typeface="Poppins"/>
                <a:sym typeface="Poppins"/>
              </a:rPr>
              <a:t>s-engineering(config-if-range)#switchport mode access </a:t>
            </a:r>
          </a:p>
          <a:p>
            <a:pPr>
              <a:lnSpc>
                <a:spcPct val="150000"/>
              </a:lnSpc>
            </a:pPr>
            <a:r>
              <a:rPr lang="en-US" sz="2400" u="none" strike="noStrike" spc="-39" dirty="0">
                <a:solidFill>
                  <a:srgbClr val="145DA0"/>
                </a:solidFill>
                <a:latin typeface="Poppins"/>
                <a:ea typeface="Poppins"/>
                <a:cs typeface="Poppins"/>
                <a:sym typeface="Poppins"/>
              </a:rPr>
              <a:t>s-engineering(config-if-range)#switchport port-security maximum 2</a:t>
            </a:r>
          </a:p>
          <a:p>
            <a:pPr>
              <a:lnSpc>
                <a:spcPct val="150000"/>
              </a:lnSpc>
            </a:pPr>
            <a:r>
              <a:rPr lang="en-US" sz="2400" u="none" strike="noStrike" spc="-39" dirty="0">
                <a:solidFill>
                  <a:srgbClr val="145DA0"/>
                </a:solidFill>
                <a:latin typeface="Poppins"/>
                <a:ea typeface="Poppins"/>
                <a:cs typeface="Poppins"/>
                <a:sym typeface="Poppins"/>
              </a:rPr>
              <a:t>s-engineering(config-if-range)#switchport port-security violation restrict </a:t>
            </a:r>
          </a:p>
          <a:p>
            <a:pPr>
              <a:lnSpc>
                <a:spcPct val="150000"/>
              </a:lnSpc>
            </a:pPr>
            <a:r>
              <a:rPr lang="en-US" sz="2400" u="none" strike="noStrike" spc="-39" dirty="0">
                <a:solidFill>
                  <a:srgbClr val="145DA0"/>
                </a:solidFill>
                <a:latin typeface="Poppins"/>
                <a:ea typeface="Poppins"/>
                <a:cs typeface="Poppins"/>
                <a:sym typeface="Poppins"/>
              </a:rPr>
              <a:t>s-engineering(config-if-range)#switchport port-security mac-address sticky </a:t>
            </a:r>
          </a:p>
          <a:p>
            <a:pPr>
              <a:lnSpc>
                <a:spcPct val="150000"/>
              </a:lnSpc>
            </a:pPr>
            <a:r>
              <a:rPr lang="en-US" sz="2400" u="none" strike="noStrike" spc="-39" dirty="0">
                <a:solidFill>
                  <a:srgbClr val="145DA0"/>
                </a:solidFill>
                <a:latin typeface="Poppins"/>
                <a:ea typeface="Poppins"/>
                <a:cs typeface="Poppins"/>
                <a:sym typeface="Poppins"/>
              </a:rPr>
              <a:t>s-engineering(config-if-range)#exit</a:t>
            </a:r>
          </a:p>
        </p:txBody>
      </p:sp>
      <p:sp>
        <p:nvSpPr>
          <p:cNvPr id="10" name="Slide Number Placeholder 9">
            <a:extLst>
              <a:ext uri="{FF2B5EF4-FFF2-40B4-BE49-F238E27FC236}">
                <a16:creationId xmlns:a16="http://schemas.microsoft.com/office/drawing/2014/main" id="{939547A4-0C27-6552-D117-BAC26D623C72}"/>
              </a:ext>
            </a:extLst>
          </p:cNvPr>
          <p:cNvSpPr>
            <a:spLocks noGrp="1"/>
          </p:cNvSpPr>
          <p:nvPr>
            <p:ph type="sldNum" sz="quarter" idx="12"/>
          </p:nvPr>
        </p:nvSpPr>
        <p:spPr/>
        <p:txBody>
          <a:bodyPr/>
          <a:lstStyle/>
          <a:p>
            <a:fld id="{B6F15528-21DE-4FAA-801E-634DDDAF4B2B}" type="slidenum">
              <a:rPr lang="en-US" smtClean="0">
                <a:solidFill>
                  <a:schemeClr val="bg1"/>
                </a:solidFill>
              </a:rPr>
              <a:pPr/>
              <a:t>25</a:t>
            </a:fld>
            <a:endParaRPr lang="en-US" dirty="0">
              <a:solidFill>
                <a:schemeClr val="bg1"/>
              </a:solidFill>
            </a:endParaRPr>
          </a:p>
        </p:txBody>
      </p:sp>
    </p:spTree>
    <p:extLst>
      <p:ext uri="{BB962C8B-B14F-4D97-AF65-F5344CB8AC3E}">
        <p14:creationId xmlns:p14="http://schemas.microsoft.com/office/powerpoint/2010/main" val="17683074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grpSp>
        <p:nvGrpSpPr>
          <p:cNvPr id="3" name="Group 3"/>
          <p:cNvGrpSpPr/>
          <p:nvPr/>
        </p:nvGrpSpPr>
        <p:grpSpPr>
          <a:xfrm>
            <a:off x="952500" y="2090051"/>
            <a:ext cx="16383000" cy="7579068"/>
            <a:chOff x="0" y="-72535"/>
            <a:chExt cx="3841588" cy="1412823"/>
          </a:xfrm>
        </p:grpSpPr>
        <p:sp>
          <p:nvSpPr>
            <p:cNvPr id="4" name="Freeform 4"/>
            <p:cNvSpPr/>
            <p:nvPr/>
          </p:nvSpPr>
          <p:spPr>
            <a:xfrm>
              <a:off x="0" y="-72535"/>
              <a:ext cx="3841588" cy="1340288"/>
            </a:xfrm>
            <a:custGeom>
              <a:avLst/>
              <a:gdLst/>
              <a:ahLst/>
              <a:cxnLst/>
              <a:rect l="l" t="t" r="r" b="b"/>
              <a:pathLst>
                <a:path w="3841588" h="1340288">
                  <a:moveTo>
                    <a:pt x="9023" y="0"/>
                  </a:moveTo>
                  <a:lnTo>
                    <a:pt x="3832565" y="0"/>
                  </a:lnTo>
                  <a:cubicBezTo>
                    <a:pt x="3837548" y="0"/>
                    <a:pt x="3841588" y="4040"/>
                    <a:pt x="3841588" y="9023"/>
                  </a:cubicBezTo>
                  <a:lnTo>
                    <a:pt x="3841588" y="1331265"/>
                  </a:lnTo>
                  <a:cubicBezTo>
                    <a:pt x="3841588" y="1336248"/>
                    <a:pt x="3837548" y="1340288"/>
                    <a:pt x="3832565" y="1340288"/>
                  </a:cubicBezTo>
                  <a:lnTo>
                    <a:pt x="9023" y="1340288"/>
                  </a:lnTo>
                  <a:cubicBezTo>
                    <a:pt x="4040" y="1340288"/>
                    <a:pt x="0" y="1336248"/>
                    <a:pt x="0" y="1331265"/>
                  </a:cubicBezTo>
                  <a:lnTo>
                    <a:pt x="0" y="9023"/>
                  </a:lnTo>
                  <a:cubicBezTo>
                    <a:pt x="0" y="4040"/>
                    <a:pt x="4040" y="0"/>
                    <a:pt x="9023" y="0"/>
                  </a:cubicBezTo>
                  <a:close/>
                </a:path>
              </a:pathLst>
            </a:custGeom>
            <a:solidFill>
              <a:srgbClr val="FDFDFD"/>
            </a:solidFill>
          </p:spPr>
          <p:txBody>
            <a:bodyPr/>
            <a:lstStyle/>
            <a:p>
              <a:endParaRPr lang="en-US"/>
            </a:p>
          </p:txBody>
        </p:sp>
        <p:sp>
          <p:nvSpPr>
            <p:cNvPr id="5" name="TextBox 5"/>
            <p:cNvSpPr txBox="1"/>
            <p:nvPr/>
          </p:nvSpPr>
          <p:spPr>
            <a:xfrm>
              <a:off x="0" y="-38100"/>
              <a:ext cx="3841588" cy="1378388"/>
            </a:xfrm>
            <a:prstGeom prst="rect">
              <a:avLst/>
            </a:prstGeom>
          </p:spPr>
          <p:txBody>
            <a:bodyPr lIns="50800" tIns="50800" rIns="50800" bIns="50800" rtlCol="0" anchor="ctr"/>
            <a:lstStyle/>
            <a:p>
              <a:pPr algn="ctr">
                <a:lnSpc>
                  <a:spcPts val="2659"/>
                </a:lnSpc>
              </a:pPr>
              <a:endParaRPr/>
            </a:p>
          </p:txBody>
        </p:sp>
      </p:grpSp>
      <p:sp>
        <p:nvSpPr>
          <p:cNvPr id="6" name="TextBox 6"/>
          <p:cNvSpPr txBox="1"/>
          <p:nvPr/>
        </p:nvSpPr>
        <p:spPr>
          <a:xfrm>
            <a:off x="942109" y="728208"/>
            <a:ext cx="10464380" cy="1043812"/>
          </a:xfrm>
          <a:prstGeom prst="rect">
            <a:avLst/>
          </a:prstGeom>
        </p:spPr>
        <p:txBody>
          <a:bodyPr wrap="square" lIns="0" tIns="0" rIns="0" bIns="0" rtlCol="0" anchor="t">
            <a:spAutoFit/>
          </a:bodyPr>
          <a:lstStyle/>
          <a:p>
            <a:pPr algn="l">
              <a:lnSpc>
                <a:spcPts val="9247"/>
              </a:lnSpc>
              <a:spcBef>
                <a:spcPct val="0"/>
              </a:spcBef>
            </a:pPr>
            <a:r>
              <a:rPr lang="en-US" sz="4400" dirty="0">
                <a:solidFill>
                  <a:srgbClr val="FDFDFD"/>
                </a:solidFill>
                <a:latin typeface="Open Sans Extra Bold"/>
                <a:ea typeface="Open Sans Extra Bold"/>
                <a:cs typeface="Open Sans Extra Bold"/>
                <a:sym typeface="Open Sans Extra Bold"/>
              </a:rPr>
              <a:t>Network Security Implementation :</a:t>
            </a:r>
          </a:p>
        </p:txBody>
      </p:sp>
      <p:grpSp>
        <p:nvGrpSpPr>
          <p:cNvPr id="11" name="Group 11"/>
          <p:cNvGrpSpPr/>
          <p:nvPr/>
        </p:nvGrpSpPr>
        <p:grpSpPr>
          <a:xfrm>
            <a:off x="15573718" y="7940477"/>
            <a:ext cx="4693046" cy="4693046"/>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txBody>
            <a:bodyPr/>
            <a:lstStyle/>
            <a:p>
              <a:endParaRPr lang="en-US"/>
            </a:p>
          </p:txBody>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16" name="TextBox 16"/>
          <p:cNvSpPr txBox="1"/>
          <p:nvPr/>
        </p:nvSpPr>
        <p:spPr>
          <a:xfrm>
            <a:off x="1447800" y="2615835"/>
            <a:ext cx="2971800" cy="458202"/>
          </a:xfrm>
          <a:prstGeom prst="rect">
            <a:avLst/>
          </a:prstGeom>
        </p:spPr>
        <p:txBody>
          <a:bodyPr wrap="square" lIns="0" tIns="0" rIns="0" bIns="0" rtlCol="0" anchor="t">
            <a:spAutoFit/>
          </a:bodyPr>
          <a:lstStyle/>
          <a:p>
            <a:pPr algn="ctr">
              <a:lnSpc>
                <a:spcPts val="3759"/>
              </a:lnSpc>
              <a:spcBef>
                <a:spcPct val="0"/>
              </a:spcBef>
            </a:pPr>
            <a:r>
              <a:rPr lang="en-US" sz="2800" dirty="0">
                <a:solidFill>
                  <a:srgbClr val="145DA0"/>
                </a:solidFill>
                <a:latin typeface="Open Sans Extra Bold"/>
                <a:ea typeface="Open Sans Extra Bold"/>
                <a:cs typeface="Open Sans Extra Bold"/>
                <a:sym typeface="Open Sans Extra Bold"/>
              </a:rPr>
              <a:t>ACL Rules :</a:t>
            </a:r>
          </a:p>
        </p:txBody>
      </p:sp>
      <p:grpSp>
        <p:nvGrpSpPr>
          <p:cNvPr id="22" name="Group 11">
            <a:extLst>
              <a:ext uri="{FF2B5EF4-FFF2-40B4-BE49-F238E27FC236}">
                <a16:creationId xmlns:a16="http://schemas.microsoft.com/office/drawing/2014/main" id="{835E84CB-F98A-BC4F-FF62-A6C44D769B47}"/>
              </a:ext>
            </a:extLst>
          </p:cNvPr>
          <p:cNvGrpSpPr/>
          <p:nvPr/>
        </p:nvGrpSpPr>
        <p:grpSpPr>
          <a:xfrm>
            <a:off x="-2346523" y="-2346523"/>
            <a:ext cx="4693046" cy="4693046"/>
            <a:chOff x="0" y="0"/>
            <a:chExt cx="812800" cy="812800"/>
          </a:xfrm>
        </p:grpSpPr>
        <p:sp>
          <p:nvSpPr>
            <p:cNvPr id="23" name="Freeform 12">
              <a:extLst>
                <a:ext uri="{FF2B5EF4-FFF2-40B4-BE49-F238E27FC236}">
                  <a16:creationId xmlns:a16="http://schemas.microsoft.com/office/drawing/2014/main" id="{C3466C65-DB92-F795-5325-1FEBF9ADE512}"/>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txBody>
            <a:bodyPr/>
            <a:lstStyle/>
            <a:p>
              <a:endParaRPr lang="en-US"/>
            </a:p>
          </p:txBody>
        </p:sp>
        <p:sp>
          <p:nvSpPr>
            <p:cNvPr id="24" name="TextBox 13">
              <a:extLst>
                <a:ext uri="{FF2B5EF4-FFF2-40B4-BE49-F238E27FC236}">
                  <a16:creationId xmlns:a16="http://schemas.microsoft.com/office/drawing/2014/main" id="{E159F1DE-283F-5789-0E68-92CD9307FB0C}"/>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7" name="TextBox 19">
            <a:extLst>
              <a:ext uri="{FF2B5EF4-FFF2-40B4-BE49-F238E27FC236}">
                <a16:creationId xmlns:a16="http://schemas.microsoft.com/office/drawing/2014/main" id="{B198D269-E991-5DF2-834E-A476BA8363A2}"/>
              </a:ext>
            </a:extLst>
          </p:cNvPr>
          <p:cNvSpPr txBox="1"/>
          <p:nvPr/>
        </p:nvSpPr>
        <p:spPr>
          <a:xfrm>
            <a:off x="2133600" y="3507667"/>
            <a:ext cx="12397292" cy="4111382"/>
          </a:xfrm>
          <a:prstGeom prst="rect">
            <a:avLst/>
          </a:prstGeom>
        </p:spPr>
        <p:txBody>
          <a:bodyPr wrap="square" lIns="0" tIns="0" rIns="0" bIns="0" rtlCol="0" anchor="t">
            <a:spAutoFit/>
          </a:bodyPr>
          <a:lstStyle/>
          <a:p>
            <a:pPr>
              <a:lnSpc>
                <a:spcPct val="150000"/>
              </a:lnSpc>
            </a:pPr>
            <a:r>
              <a:rPr lang="en-US" sz="2000" u="none" strike="noStrike" spc="-39" dirty="0">
                <a:solidFill>
                  <a:srgbClr val="145DA0"/>
                </a:solidFill>
                <a:latin typeface="Poppins"/>
                <a:ea typeface="Poppins"/>
                <a:cs typeface="Poppins"/>
                <a:sym typeface="Poppins"/>
              </a:rPr>
              <a:t>To prevent external access from the internet to  FTP server located in the 192.168.8.0/24 network</a:t>
            </a:r>
          </a:p>
          <a:p>
            <a:pPr marL="342900" indent="-342900">
              <a:lnSpc>
                <a:spcPct val="150000"/>
              </a:lnSpc>
              <a:buFont typeface="Arial" panose="020B0604020202020204" pitchFamily="34" charset="0"/>
              <a:buChar char="•"/>
            </a:pPr>
            <a:r>
              <a:rPr lang="en-US" sz="2000" u="none" strike="noStrike" spc="-39" dirty="0">
                <a:solidFill>
                  <a:srgbClr val="145DA0"/>
                </a:solidFill>
                <a:latin typeface="Poppins"/>
                <a:ea typeface="Poppins"/>
                <a:cs typeface="Poppins"/>
                <a:sym typeface="Poppins"/>
              </a:rPr>
              <a:t>Block FTP traffic (port 21, for control) from the internet to the FTP server network (192.168.8.0/24).</a:t>
            </a:r>
          </a:p>
          <a:p>
            <a:pPr marL="342900" indent="-342900">
              <a:lnSpc>
                <a:spcPct val="150000"/>
              </a:lnSpc>
              <a:buFont typeface="Arial" panose="020B0604020202020204" pitchFamily="34" charset="0"/>
              <a:buChar char="•"/>
            </a:pPr>
            <a:r>
              <a:rPr lang="en-US" sz="2000" u="none" strike="noStrike" spc="-39" dirty="0">
                <a:solidFill>
                  <a:srgbClr val="145DA0"/>
                </a:solidFill>
                <a:latin typeface="Poppins"/>
                <a:ea typeface="Poppins"/>
                <a:cs typeface="Poppins"/>
                <a:sym typeface="Poppins"/>
              </a:rPr>
              <a:t>Block FTP data traffic (port 20, for data transfer) as well.</a:t>
            </a:r>
          </a:p>
          <a:p>
            <a:pPr>
              <a:lnSpc>
                <a:spcPct val="150000"/>
              </a:lnSpc>
            </a:pPr>
            <a:r>
              <a:rPr lang="en-US" sz="2000" spc="-39" dirty="0">
                <a:solidFill>
                  <a:srgbClr val="145DA0"/>
                </a:solidFill>
                <a:latin typeface="Poppins"/>
                <a:ea typeface="Poppins"/>
                <a:cs typeface="Poppins"/>
                <a:sym typeface="Poppins"/>
              </a:rPr>
              <a:t>	</a:t>
            </a:r>
            <a:r>
              <a:rPr lang="en-US" sz="2000" u="none" strike="noStrike" spc="-39" dirty="0">
                <a:solidFill>
                  <a:srgbClr val="145DA0"/>
                </a:solidFill>
                <a:latin typeface="Poppins"/>
                <a:ea typeface="Poppins"/>
                <a:cs typeface="Poppins"/>
                <a:sym typeface="Poppins"/>
              </a:rPr>
              <a:t>access-list 120 deny </a:t>
            </a:r>
            <a:r>
              <a:rPr lang="en-US" sz="2000" u="none" strike="noStrike" spc="-39" dirty="0" err="1">
                <a:solidFill>
                  <a:srgbClr val="145DA0"/>
                </a:solidFill>
                <a:latin typeface="Poppins"/>
                <a:ea typeface="Poppins"/>
                <a:cs typeface="Poppins"/>
                <a:sym typeface="Poppins"/>
              </a:rPr>
              <a:t>tcp</a:t>
            </a:r>
            <a:r>
              <a:rPr lang="en-US" sz="2000" u="none" strike="noStrike" spc="-39" dirty="0">
                <a:solidFill>
                  <a:srgbClr val="145DA0"/>
                </a:solidFill>
                <a:latin typeface="Poppins"/>
                <a:ea typeface="Poppins"/>
                <a:cs typeface="Poppins"/>
                <a:sym typeface="Poppins"/>
              </a:rPr>
              <a:t> any 192.168.8.0 0.0.0.255 eq 21</a:t>
            </a:r>
          </a:p>
          <a:p>
            <a:pPr>
              <a:lnSpc>
                <a:spcPct val="150000"/>
              </a:lnSpc>
            </a:pPr>
            <a:r>
              <a:rPr lang="en-US" sz="2000" spc="-39" dirty="0">
                <a:solidFill>
                  <a:srgbClr val="145DA0"/>
                </a:solidFill>
                <a:latin typeface="Poppins"/>
                <a:ea typeface="Poppins"/>
                <a:cs typeface="Poppins"/>
                <a:sym typeface="Poppins"/>
              </a:rPr>
              <a:t>	</a:t>
            </a:r>
            <a:r>
              <a:rPr lang="en-US" sz="2000" u="none" strike="noStrike" spc="-39" dirty="0">
                <a:solidFill>
                  <a:srgbClr val="145DA0"/>
                </a:solidFill>
                <a:latin typeface="Poppins"/>
                <a:ea typeface="Poppins"/>
                <a:cs typeface="Poppins"/>
                <a:sym typeface="Poppins"/>
              </a:rPr>
              <a:t>access-list 120 deny </a:t>
            </a:r>
            <a:r>
              <a:rPr lang="en-US" sz="2000" u="none" strike="noStrike" spc="-39" dirty="0" err="1">
                <a:solidFill>
                  <a:srgbClr val="145DA0"/>
                </a:solidFill>
                <a:latin typeface="Poppins"/>
                <a:ea typeface="Poppins"/>
                <a:cs typeface="Poppins"/>
                <a:sym typeface="Poppins"/>
              </a:rPr>
              <a:t>tcp</a:t>
            </a:r>
            <a:r>
              <a:rPr lang="en-US" sz="2000" u="none" strike="noStrike" spc="-39" dirty="0">
                <a:solidFill>
                  <a:srgbClr val="145DA0"/>
                </a:solidFill>
                <a:latin typeface="Poppins"/>
                <a:ea typeface="Poppins"/>
                <a:cs typeface="Poppins"/>
                <a:sym typeface="Poppins"/>
              </a:rPr>
              <a:t> any 192.168.8.0 0.0.0.255 eq 20</a:t>
            </a:r>
          </a:p>
          <a:p>
            <a:pPr marL="342900" indent="-342900">
              <a:lnSpc>
                <a:spcPct val="150000"/>
              </a:lnSpc>
              <a:buFont typeface="Arial" panose="020B0604020202020204" pitchFamily="34" charset="0"/>
              <a:buChar char="•"/>
            </a:pPr>
            <a:r>
              <a:rPr lang="en-US" sz="2000" u="none" strike="noStrike" spc="-39" dirty="0">
                <a:solidFill>
                  <a:srgbClr val="145DA0"/>
                </a:solidFill>
                <a:latin typeface="Poppins"/>
                <a:ea typeface="Poppins"/>
                <a:cs typeface="Poppins"/>
                <a:sym typeface="Poppins"/>
              </a:rPr>
              <a:t>Permit other legitimate traffic from the internet (such as web traffic or other services):</a:t>
            </a:r>
          </a:p>
          <a:p>
            <a:pPr>
              <a:lnSpc>
                <a:spcPct val="150000"/>
              </a:lnSpc>
            </a:pPr>
            <a:r>
              <a:rPr lang="en-US" sz="2000" u="none" strike="noStrike" spc="-39" dirty="0">
                <a:solidFill>
                  <a:srgbClr val="145DA0"/>
                </a:solidFill>
                <a:latin typeface="Poppins"/>
                <a:ea typeface="Poppins"/>
                <a:cs typeface="Poppins"/>
                <a:sym typeface="Poppins"/>
              </a:rPr>
              <a:t>	access-list 120 permit </a:t>
            </a:r>
            <a:r>
              <a:rPr lang="en-US" sz="2000" u="none" strike="noStrike" spc="-39" dirty="0" err="1">
                <a:solidFill>
                  <a:srgbClr val="145DA0"/>
                </a:solidFill>
                <a:latin typeface="Poppins"/>
                <a:ea typeface="Poppins"/>
                <a:cs typeface="Poppins"/>
                <a:sym typeface="Poppins"/>
              </a:rPr>
              <a:t>tcp</a:t>
            </a:r>
            <a:r>
              <a:rPr lang="en-US" sz="2000" u="none" strike="noStrike" spc="-39" dirty="0">
                <a:solidFill>
                  <a:srgbClr val="145DA0"/>
                </a:solidFill>
                <a:latin typeface="Poppins"/>
                <a:ea typeface="Poppins"/>
                <a:cs typeface="Poppins"/>
                <a:sym typeface="Poppins"/>
              </a:rPr>
              <a:t> any </a:t>
            </a:r>
            <a:r>
              <a:rPr lang="en-US" sz="2000" u="none" strike="noStrike" spc="-39" dirty="0" err="1">
                <a:solidFill>
                  <a:srgbClr val="145DA0"/>
                </a:solidFill>
                <a:latin typeface="Poppins"/>
                <a:ea typeface="Poppins"/>
                <a:cs typeface="Poppins"/>
                <a:sym typeface="Poppins"/>
              </a:rPr>
              <a:t>any</a:t>
            </a:r>
            <a:r>
              <a:rPr lang="en-US" sz="2000" u="none" strike="noStrike" spc="-39" dirty="0">
                <a:solidFill>
                  <a:srgbClr val="145DA0"/>
                </a:solidFill>
                <a:latin typeface="Poppins"/>
                <a:ea typeface="Poppins"/>
                <a:cs typeface="Poppins"/>
                <a:sym typeface="Poppins"/>
              </a:rPr>
              <a:t> eq 80      # HTTP (optional)</a:t>
            </a:r>
          </a:p>
          <a:p>
            <a:pPr>
              <a:lnSpc>
                <a:spcPct val="150000"/>
              </a:lnSpc>
            </a:pPr>
            <a:r>
              <a:rPr lang="en-US" sz="2000" u="none" strike="noStrike" spc="-39" dirty="0">
                <a:solidFill>
                  <a:srgbClr val="145DA0"/>
                </a:solidFill>
                <a:latin typeface="Poppins"/>
                <a:ea typeface="Poppins"/>
                <a:cs typeface="Poppins"/>
                <a:sym typeface="Poppins"/>
              </a:rPr>
              <a:t>	access-list 120 permit </a:t>
            </a:r>
            <a:r>
              <a:rPr lang="en-US" sz="2000" u="none" strike="noStrike" spc="-39" dirty="0" err="1">
                <a:solidFill>
                  <a:srgbClr val="145DA0"/>
                </a:solidFill>
                <a:latin typeface="Poppins"/>
                <a:ea typeface="Poppins"/>
                <a:cs typeface="Poppins"/>
                <a:sym typeface="Poppins"/>
              </a:rPr>
              <a:t>tcp</a:t>
            </a:r>
            <a:r>
              <a:rPr lang="en-US" sz="2000" u="none" strike="noStrike" spc="-39" dirty="0">
                <a:solidFill>
                  <a:srgbClr val="145DA0"/>
                </a:solidFill>
                <a:latin typeface="Poppins"/>
                <a:ea typeface="Poppins"/>
                <a:cs typeface="Poppins"/>
                <a:sym typeface="Poppins"/>
              </a:rPr>
              <a:t> any </a:t>
            </a:r>
            <a:r>
              <a:rPr lang="en-US" sz="2000" u="none" strike="noStrike" spc="-39" dirty="0" err="1">
                <a:solidFill>
                  <a:srgbClr val="145DA0"/>
                </a:solidFill>
                <a:latin typeface="Poppins"/>
                <a:ea typeface="Poppins"/>
                <a:cs typeface="Poppins"/>
                <a:sym typeface="Poppins"/>
              </a:rPr>
              <a:t>any</a:t>
            </a:r>
            <a:r>
              <a:rPr lang="en-US" sz="2000" u="none" strike="noStrike" spc="-39" dirty="0">
                <a:solidFill>
                  <a:srgbClr val="145DA0"/>
                </a:solidFill>
                <a:latin typeface="Poppins"/>
                <a:ea typeface="Poppins"/>
                <a:cs typeface="Poppins"/>
                <a:sym typeface="Poppins"/>
              </a:rPr>
              <a:t> eq 443     # HTTPS (optional)</a:t>
            </a:r>
          </a:p>
          <a:p>
            <a:pPr>
              <a:lnSpc>
                <a:spcPct val="150000"/>
              </a:lnSpc>
            </a:pPr>
            <a:r>
              <a:rPr lang="en-US" sz="2000" u="none" strike="noStrike" spc="-39" dirty="0">
                <a:solidFill>
                  <a:srgbClr val="145DA0"/>
                </a:solidFill>
                <a:latin typeface="Poppins"/>
                <a:ea typeface="Poppins"/>
                <a:cs typeface="Poppins"/>
                <a:sym typeface="Poppins"/>
              </a:rPr>
              <a:t>	access-list 120 permit </a:t>
            </a:r>
            <a:r>
              <a:rPr lang="en-US" sz="2000" u="none" strike="noStrike" spc="-39" dirty="0" err="1">
                <a:solidFill>
                  <a:srgbClr val="145DA0"/>
                </a:solidFill>
                <a:latin typeface="Poppins"/>
                <a:ea typeface="Poppins"/>
                <a:cs typeface="Poppins"/>
                <a:sym typeface="Poppins"/>
              </a:rPr>
              <a:t>ip</a:t>
            </a:r>
            <a:r>
              <a:rPr lang="en-US" sz="2000" u="none" strike="noStrike" spc="-39" dirty="0">
                <a:solidFill>
                  <a:srgbClr val="145DA0"/>
                </a:solidFill>
                <a:latin typeface="Poppins"/>
                <a:ea typeface="Poppins"/>
                <a:cs typeface="Poppins"/>
                <a:sym typeface="Poppins"/>
              </a:rPr>
              <a:t> any </a:t>
            </a:r>
            <a:r>
              <a:rPr lang="en-US" sz="2000" u="none" strike="noStrike" spc="-39" dirty="0" err="1">
                <a:solidFill>
                  <a:srgbClr val="145DA0"/>
                </a:solidFill>
                <a:latin typeface="Poppins"/>
                <a:ea typeface="Poppins"/>
                <a:cs typeface="Poppins"/>
                <a:sym typeface="Poppins"/>
              </a:rPr>
              <a:t>any</a:t>
            </a:r>
            <a:r>
              <a:rPr lang="en-US" sz="2000" u="none" strike="noStrike" spc="-39" dirty="0">
                <a:solidFill>
                  <a:srgbClr val="145DA0"/>
                </a:solidFill>
                <a:latin typeface="Poppins"/>
                <a:ea typeface="Poppins"/>
                <a:cs typeface="Poppins"/>
                <a:sym typeface="Poppins"/>
              </a:rPr>
              <a:t>             # Permit all other traffic</a:t>
            </a:r>
          </a:p>
        </p:txBody>
      </p:sp>
      <p:sp>
        <p:nvSpPr>
          <p:cNvPr id="10" name="Slide Number Placeholder 9">
            <a:extLst>
              <a:ext uri="{FF2B5EF4-FFF2-40B4-BE49-F238E27FC236}">
                <a16:creationId xmlns:a16="http://schemas.microsoft.com/office/drawing/2014/main" id="{939547A4-0C27-6552-D117-BAC26D623C72}"/>
              </a:ext>
            </a:extLst>
          </p:cNvPr>
          <p:cNvSpPr>
            <a:spLocks noGrp="1"/>
          </p:cNvSpPr>
          <p:nvPr>
            <p:ph type="sldNum" sz="quarter" idx="12"/>
          </p:nvPr>
        </p:nvSpPr>
        <p:spPr/>
        <p:txBody>
          <a:bodyPr/>
          <a:lstStyle/>
          <a:p>
            <a:fld id="{B6F15528-21DE-4FAA-801E-634DDDAF4B2B}" type="slidenum">
              <a:rPr lang="en-US" smtClean="0">
                <a:solidFill>
                  <a:schemeClr val="bg1"/>
                </a:solidFill>
              </a:rPr>
              <a:pPr/>
              <a:t>26</a:t>
            </a:fld>
            <a:endParaRPr lang="en-US" dirty="0">
              <a:solidFill>
                <a:schemeClr val="bg1"/>
              </a:solidFill>
            </a:endParaRPr>
          </a:p>
        </p:txBody>
      </p:sp>
    </p:spTree>
    <p:extLst>
      <p:ext uri="{BB962C8B-B14F-4D97-AF65-F5344CB8AC3E}">
        <p14:creationId xmlns:p14="http://schemas.microsoft.com/office/powerpoint/2010/main" val="2268764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grpSp>
        <p:nvGrpSpPr>
          <p:cNvPr id="3" name="Group 3"/>
          <p:cNvGrpSpPr/>
          <p:nvPr/>
        </p:nvGrpSpPr>
        <p:grpSpPr>
          <a:xfrm>
            <a:off x="952500" y="2090051"/>
            <a:ext cx="16383000" cy="7579068"/>
            <a:chOff x="0" y="-72535"/>
            <a:chExt cx="3841588" cy="1412823"/>
          </a:xfrm>
        </p:grpSpPr>
        <p:sp>
          <p:nvSpPr>
            <p:cNvPr id="4" name="Freeform 4"/>
            <p:cNvSpPr/>
            <p:nvPr/>
          </p:nvSpPr>
          <p:spPr>
            <a:xfrm>
              <a:off x="0" y="-72535"/>
              <a:ext cx="3841588" cy="1340288"/>
            </a:xfrm>
            <a:custGeom>
              <a:avLst/>
              <a:gdLst/>
              <a:ahLst/>
              <a:cxnLst/>
              <a:rect l="l" t="t" r="r" b="b"/>
              <a:pathLst>
                <a:path w="3841588" h="1340288">
                  <a:moveTo>
                    <a:pt x="9023" y="0"/>
                  </a:moveTo>
                  <a:lnTo>
                    <a:pt x="3832565" y="0"/>
                  </a:lnTo>
                  <a:cubicBezTo>
                    <a:pt x="3837548" y="0"/>
                    <a:pt x="3841588" y="4040"/>
                    <a:pt x="3841588" y="9023"/>
                  </a:cubicBezTo>
                  <a:lnTo>
                    <a:pt x="3841588" y="1331265"/>
                  </a:lnTo>
                  <a:cubicBezTo>
                    <a:pt x="3841588" y="1336248"/>
                    <a:pt x="3837548" y="1340288"/>
                    <a:pt x="3832565" y="1340288"/>
                  </a:cubicBezTo>
                  <a:lnTo>
                    <a:pt x="9023" y="1340288"/>
                  </a:lnTo>
                  <a:cubicBezTo>
                    <a:pt x="4040" y="1340288"/>
                    <a:pt x="0" y="1336248"/>
                    <a:pt x="0" y="1331265"/>
                  </a:cubicBezTo>
                  <a:lnTo>
                    <a:pt x="0" y="9023"/>
                  </a:lnTo>
                  <a:cubicBezTo>
                    <a:pt x="0" y="4040"/>
                    <a:pt x="4040" y="0"/>
                    <a:pt x="9023" y="0"/>
                  </a:cubicBezTo>
                  <a:close/>
                </a:path>
              </a:pathLst>
            </a:custGeom>
            <a:solidFill>
              <a:srgbClr val="FDFDFD"/>
            </a:solidFill>
          </p:spPr>
          <p:txBody>
            <a:bodyPr/>
            <a:lstStyle/>
            <a:p>
              <a:endParaRPr lang="en-US"/>
            </a:p>
          </p:txBody>
        </p:sp>
        <p:sp>
          <p:nvSpPr>
            <p:cNvPr id="5" name="TextBox 5"/>
            <p:cNvSpPr txBox="1"/>
            <p:nvPr/>
          </p:nvSpPr>
          <p:spPr>
            <a:xfrm>
              <a:off x="0" y="-38100"/>
              <a:ext cx="3841588" cy="1378388"/>
            </a:xfrm>
            <a:prstGeom prst="rect">
              <a:avLst/>
            </a:prstGeom>
          </p:spPr>
          <p:txBody>
            <a:bodyPr lIns="50800" tIns="50800" rIns="50800" bIns="50800" rtlCol="0" anchor="ctr"/>
            <a:lstStyle/>
            <a:p>
              <a:pPr algn="ctr">
                <a:lnSpc>
                  <a:spcPts val="2659"/>
                </a:lnSpc>
              </a:pPr>
              <a:endParaRPr/>
            </a:p>
          </p:txBody>
        </p:sp>
      </p:grpSp>
      <p:sp>
        <p:nvSpPr>
          <p:cNvPr id="6" name="TextBox 6"/>
          <p:cNvSpPr txBox="1"/>
          <p:nvPr/>
        </p:nvSpPr>
        <p:spPr>
          <a:xfrm>
            <a:off x="942109" y="728208"/>
            <a:ext cx="10464380" cy="1043812"/>
          </a:xfrm>
          <a:prstGeom prst="rect">
            <a:avLst/>
          </a:prstGeom>
        </p:spPr>
        <p:txBody>
          <a:bodyPr wrap="square" lIns="0" tIns="0" rIns="0" bIns="0" rtlCol="0" anchor="t">
            <a:spAutoFit/>
          </a:bodyPr>
          <a:lstStyle/>
          <a:p>
            <a:pPr algn="l">
              <a:lnSpc>
                <a:spcPts val="9247"/>
              </a:lnSpc>
              <a:spcBef>
                <a:spcPct val="0"/>
              </a:spcBef>
            </a:pPr>
            <a:r>
              <a:rPr lang="en-US" sz="4400" dirty="0">
                <a:solidFill>
                  <a:srgbClr val="FDFDFD"/>
                </a:solidFill>
                <a:latin typeface="Open Sans Extra Bold"/>
                <a:ea typeface="Open Sans Extra Bold"/>
                <a:cs typeface="Open Sans Extra Bold"/>
                <a:sym typeface="Open Sans Extra Bold"/>
              </a:rPr>
              <a:t>Network Security Implementation :</a:t>
            </a:r>
          </a:p>
        </p:txBody>
      </p:sp>
      <p:grpSp>
        <p:nvGrpSpPr>
          <p:cNvPr id="11" name="Group 11"/>
          <p:cNvGrpSpPr/>
          <p:nvPr/>
        </p:nvGrpSpPr>
        <p:grpSpPr>
          <a:xfrm>
            <a:off x="15573718" y="7940477"/>
            <a:ext cx="4693046" cy="4693046"/>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txBody>
            <a:bodyPr/>
            <a:lstStyle/>
            <a:p>
              <a:endParaRPr lang="en-US"/>
            </a:p>
          </p:txBody>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22" name="Group 11">
            <a:extLst>
              <a:ext uri="{FF2B5EF4-FFF2-40B4-BE49-F238E27FC236}">
                <a16:creationId xmlns:a16="http://schemas.microsoft.com/office/drawing/2014/main" id="{835E84CB-F98A-BC4F-FF62-A6C44D769B47}"/>
              </a:ext>
            </a:extLst>
          </p:cNvPr>
          <p:cNvGrpSpPr/>
          <p:nvPr/>
        </p:nvGrpSpPr>
        <p:grpSpPr>
          <a:xfrm>
            <a:off x="-2346523" y="-2346523"/>
            <a:ext cx="4693046" cy="4693046"/>
            <a:chOff x="0" y="0"/>
            <a:chExt cx="812800" cy="812800"/>
          </a:xfrm>
        </p:grpSpPr>
        <p:sp>
          <p:nvSpPr>
            <p:cNvPr id="23" name="Freeform 12">
              <a:extLst>
                <a:ext uri="{FF2B5EF4-FFF2-40B4-BE49-F238E27FC236}">
                  <a16:creationId xmlns:a16="http://schemas.microsoft.com/office/drawing/2014/main" id="{C3466C65-DB92-F795-5325-1FEBF9ADE512}"/>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txBody>
            <a:bodyPr/>
            <a:lstStyle/>
            <a:p>
              <a:endParaRPr lang="en-US"/>
            </a:p>
          </p:txBody>
        </p:sp>
        <p:sp>
          <p:nvSpPr>
            <p:cNvPr id="24" name="TextBox 13">
              <a:extLst>
                <a:ext uri="{FF2B5EF4-FFF2-40B4-BE49-F238E27FC236}">
                  <a16:creationId xmlns:a16="http://schemas.microsoft.com/office/drawing/2014/main" id="{E159F1DE-283F-5789-0E68-92CD9307FB0C}"/>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2" name="TextBox 16">
            <a:extLst>
              <a:ext uri="{FF2B5EF4-FFF2-40B4-BE49-F238E27FC236}">
                <a16:creationId xmlns:a16="http://schemas.microsoft.com/office/drawing/2014/main" id="{3269FC24-DE0F-D751-D16C-D0BBAA8C08EF}"/>
              </a:ext>
            </a:extLst>
          </p:cNvPr>
          <p:cNvSpPr txBox="1"/>
          <p:nvPr/>
        </p:nvSpPr>
        <p:spPr>
          <a:xfrm>
            <a:off x="1447800" y="2514406"/>
            <a:ext cx="3962400" cy="458202"/>
          </a:xfrm>
          <a:prstGeom prst="rect">
            <a:avLst/>
          </a:prstGeom>
        </p:spPr>
        <p:txBody>
          <a:bodyPr wrap="square" lIns="0" tIns="0" rIns="0" bIns="0" rtlCol="0" anchor="t">
            <a:spAutoFit/>
          </a:bodyPr>
          <a:lstStyle/>
          <a:p>
            <a:pPr algn="ctr">
              <a:lnSpc>
                <a:spcPts val="3759"/>
              </a:lnSpc>
              <a:spcBef>
                <a:spcPct val="0"/>
              </a:spcBef>
            </a:pPr>
            <a:r>
              <a:rPr lang="en-US" sz="2800" dirty="0">
                <a:solidFill>
                  <a:srgbClr val="145DA0"/>
                </a:solidFill>
                <a:latin typeface="Open Sans Extra Bold"/>
                <a:ea typeface="Open Sans Extra Bold"/>
                <a:cs typeface="Open Sans Extra Bold"/>
                <a:sym typeface="Open Sans Extra Bold"/>
              </a:rPr>
              <a:t>ACL Configuration :</a:t>
            </a:r>
          </a:p>
        </p:txBody>
      </p:sp>
      <p:sp>
        <p:nvSpPr>
          <p:cNvPr id="8" name="TextBox 19">
            <a:extLst>
              <a:ext uri="{FF2B5EF4-FFF2-40B4-BE49-F238E27FC236}">
                <a16:creationId xmlns:a16="http://schemas.microsoft.com/office/drawing/2014/main" id="{BF192816-0B8D-0D38-1B83-B1CBFF90AF6C}"/>
              </a:ext>
            </a:extLst>
          </p:cNvPr>
          <p:cNvSpPr txBox="1"/>
          <p:nvPr/>
        </p:nvSpPr>
        <p:spPr>
          <a:xfrm>
            <a:off x="2313664" y="3316664"/>
            <a:ext cx="11898891" cy="4933658"/>
          </a:xfrm>
          <a:prstGeom prst="rect">
            <a:avLst/>
          </a:prstGeom>
        </p:spPr>
        <p:txBody>
          <a:bodyPr wrap="square" lIns="0" tIns="0" rIns="0" bIns="0" rtlCol="0" anchor="t">
            <a:spAutoFit/>
          </a:bodyPr>
          <a:lstStyle/>
          <a:p>
            <a:pPr>
              <a:lnSpc>
                <a:spcPct val="150000"/>
              </a:lnSpc>
            </a:pPr>
            <a:r>
              <a:rPr lang="en-US" sz="2400" u="none" strike="noStrike" spc="-39" dirty="0">
                <a:solidFill>
                  <a:srgbClr val="145DA0"/>
                </a:solidFill>
                <a:latin typeface="Poppins"/>
                <a:ea typeface="Poppins"/>
                <a:cs typeface="Poppins"/>
                <a:sym typeface="Poppins"/>
              </a:rPr>
              <a:t>r-basic(config)#access-list 120 deny </a:t>
            </a:r>
            <a:r>
              <a:rPr lang="en-US" sz="2400" u="none" strike="noStrike" spc="-39" dirty="0" err="1">
                <a:solidFill>
                  <a:srgbClr val="145DA0"/>
                </a:solidFill>
                <a:latin typeface="Poppins"/>
                <a:ea typeface="Poppins"/>
                <a:cs typeface="Poppins"/>
                <a:sym typeface="Poppins"/>
              </a:rPr>
              <a:t>tcp</a:t>
            </a:r>
            <a:r>
              <a:rPr lang="en-US" sz="2400" u="none" strike="noStrike" spc="-39" dirty="0">
                <a:solidFill>
                  <a:srgbClr val="145DA0"/>
                </a:solidFill>
                <a:latin typeface="Poppins"/>
                <a:ea typeface="Poppins"/>
                <a:cs typeface="Poppins"/>
                <a:sym typeface="Poppins"/>
              </a:rPr>
              <a:t> any 192.168.8.0 0.0.0.255 eq 21</a:t>
            </a:r>
          </a:p>
          <a:p>
            <a:pPr>
              <a:lnSpc>
                <a:spcPct val="150000"/>
              </a:lnSpc>
            </a:pPr>
            <a:r>
              <a:rPr lang="en-US" sz="2400" u="none" strike="noStrike" spc="-39" dirty="0">
                <a:solidFill>
                  <a:srgbClr val="145DA0"/>
                </a:solidFill>
                <a:latin typeface="Poppins"/>
                <a:ea typeface="Poppins"/>
                <a:cs typeface="Poppins"/>
                <a:sym typeface="Poppins"/>
              </a:rPr>
              <a:t>r-basic(config)#access-list 120 deny </a:t>
            </a:r>
            <a:r>
              <a:rPr lang="en-US" sz="2400" u="none" strike="noStrike" spc="-39" dirty="0" err="1">
                <a:solidFill>
                  <a:srgbClr val="145DA0"/>
                </a:solidFill>
                <a:latin typeface="Poppins"/>
                <a:ea typeface="Poppins"/>
                <a:cs typeface="Poppins"/>
                <a:sym typeface="Poppins"/>
              </a:rPr>
              <a:t>tcp</a:t>
            </a:r>
            <a:r>
              <a:rPr lang="en-US" sz="2400" u="none" strike="noStrike" spc="-39" dirty="0">
                <a:solidFill>
                  <a:srgbClr val="145DA0"/>
                </a:solidFill>
                <a:latin typeface="Poppins"/>
                <a:ea typeface="Poppins"/>
                <a:cs typeface="Poppins"/>
                <a:sym typeface="Poppins"/>
              </a:rPr>
              <a:t> any 192.168.8.0 0.0.0.255 eq 20 </a:t>
            </a:r>
          </a:p>
          <a:p>
            <a:pPr>
              <a:lnSpc>
                <a:spcPct val="150000"/>
              </a:lnSpc>
            </a:pPr>
            <a:r>
              <a:rPr lang="en-US" sz="2400" u="none" strike="noStrike" spc="-39" dirty="0">
                <a:solidFill>
                  <a:srgbClr val="145DA0"/>
                </a:solidFill>
                <a:latin typeface="Poppins"/>
                <a:ea typeface="Poppins"/>
                <a:cs typeface="Poppins"/>
                <a:sym typeface="Poppins"/>
              </a:rPr>
              <a:t>r-basic(config)#access-list 120 permit </a:t>
            </a:r>
            <a:r>
              <a:rPr lang="en-US" sz="2400" u="none" strike="noStrike" spc="-39" dirty="0" err="1">
                <a:solidFill>
                  <a:srgbClr val="145DA0"/>
                </a:solidFill>
                <a:latin typeface="Poppins"/>
                <a:ea typeface="Poppins"/>
                <a:cs typeface="Poppins"/>
                <a:sym typeface="Poppins"/>
              </a:rPr>
              <a:t>tcp</a:t>
            </a:r>
            <a:r>
              <a:rPr lang="en-US" sz="2400" u="none" strike="noStrike" spc="-39" dirty="0">
                <a:solidFill>
                  <a:srgbClr val="145DA0"/>
                </a:solidFill>
                <a:latin typeface="Poppins"/>
                <a:ea typeface="Poppins"/>
                <a:cs typeface="Poppins"/>
                <a:sym typeface="Poppins"/>
              </a:rPr>
              <a:t> any </a:t>
            </a:r>
            <a:r>
              <a:rPr lang="en-US" sz="2400" u="none" strike="noStrike" spc="-39" dirty="0" err="1">
                <a:solidFill>
                  <a:srgbClr val="145DA0"/>
                </a:solidFill>
                <a:latin typeface="Poppins"/>
                <a:ea typeface="Poppins"/>
                <a:cs typeface="Poppins"/>
                <a:sym typeface="Poppins"/>
              </a:rPr>
              <a:t>any</a:t>
            </a:r>
            <a:r>
              <a:rPr lang="en-US" sz="2400" u="none" strike="noStrike" spc="-39" dirty="0">
                <a:solidFill>
                  <a:srgbClr val="145DA0"/>
                </a:solidFill>
                <a:latin typeface="Poppins"/>
                <a:ea typeface="Poppins"/>
                <a:cs typeface="Poppins"/>
                <a:sym typeface="Poppins"/>
              </a:rPr>
              <a:t> eq 80</a:t>
            </a:r>
          </a:p>
          <a:p>
            <a:pPr>
              <a:lnSpc>
                <a:spcPct val="150000"/>
              </a:lnSpc>
            </a:pPr>
            <a:r>
              <a:rPr lang="en-US" sz="2400" u="none" strike="noStrike" spc="-39" dirty="0">
                <a:solidFill>
                  <a:srgbClr val="145DA0"/>
                </a:solidFill>
                <a:latin typeface="Poppins"/>
                <a:ea typeface="Poppins"/>
                <a:cs typeface="Poppins"/>
                <a:sym typeface="Poppins"/>
              </a:rPr>
              <a:t>r-basic(config)#access-list 120 permit </a:t>
            </a:r>
            <a:r>
              <a:rPr lang="en-US" sz="2400" u="none" strike="noStrike" spc="-39" dirty="0" err="1">
                <a:solidFill>
                  <a:srgbClr val="145DA0"/>
                </a:solidFill>
                <a:latin typeface="Poppins"/>
                <a:ea typeface="Poppins"/>
                <a:cs typeface="Poppins"/>
                <a:sym typeface="Poppins"/>
              </a:rPr>
              <a:t>tcp</a:t>
            </a:r>
            <a:r>
              <a:rPr lang="en-US" sz="2400" u="none" strike="noStrike" spc="-39" dirty="0">
                <a:solidFill>
                  <a:srgbClr val="145DA0"/>
                </a:solidFill>
                <a:latin typeface="Poppins"/>
                <a:ea typeface="Poppins"/>
                <a:cs typeface="Poppins"/>
                <a:sym typeface="Poppins"/>
              </a:rPr>
              <a:t> any </a:t>
            </a:r>
            <a:r>
              <a:rPr lang="en-US" sz="2400" u="none" strike="noStrike" spc="-39" dirty="0" err="1">
                <a:solidFill>
                  <a:srgbClr val="145DA0"/>
                </a:solidFill>
                <a:latin typeface="Poppins"/>
                <a:ea typeface="Poppins"/>
                <a:cs typeface="Poppins"/>
                <a:sym typeface="Poppins"/>
              </a:rPr>
              <a:t>any</a:t>
            </a:r>
            <a:r>
              <a:rPr lang="en-US" sz="2400" u="none" strike="noStrike" spc="-39" dirty="0">
                <a:solidFill>
                  <a:srgbClr val="145DA0"/>
                </a:solidFill>
                <a:latin typeface="Poppins"/>
                <a:ea typeface="Poppins"/>
                <a:cs typeface="Poppins"/>
                <a:sym typeface="Poppins"/>
              </a:rPr>
              <a:t> eq 443</a:t>
            </a:r>
          </a:p>
          <a:p>
            <a:pPr>
              <a:lnSpc>
                <a:spcPct val="150000"/>
              </a:lnSpc>
            </a:pPr>
            <a:r>
              <a:rPr lang="en-US" sz="2400" u="none" strike="noStrike" spc="-39" dirty="0">
                <a:solidFill>
                  <a:srgbClr val="145DA0"/>
                </a:solidFill>
                <a:latin typeface="Poppins"/>
                <a:ea typeface="Poppins"/>
                <a:cs typeface="Poppins"/>
                <a:sym typeface="Poppins"/>
              </a:rPr>
              <a:t>r-basic(config)#access-list 120 permit </a:t>
            </a:r>
            <a:r>
              <a:rPr lang="en-US" sz="2400" u="none" strike="noStrike" spc="-39" dirty="0" err="1">
                <a:solidFill>
                  <a:srgbClr val="145DA0"/>
                </a:solidFill>
                <a:latin typeface="Poppins"/>
                <a:ea typeface="Poppins"/>
                <a:cs typeface="Poppins"/>
                <a:sym typeface="Poppins"/>
              </a:rPr>
              <a:t>ip</a:t>
            </a:r>
            <a:r>
              <a:rPr lang="en-US" sz="2400" u="none" strike="noStrike" spc="-39" dirty="0">
                <a:solidFill>
                  <a:srgbClr val="145DA0"/>
                </a:solidFill>
                <a:latin typeface="Poppins"/>
                <a:ea typeface="Poppins"/>
                <a:cs typeface="Poppins"/>
                <a:sym typeface="Poppins"/>
              </a:rPr>
              <a:t> any </a:t>
            </a:r>
            <a:r>
              <a:rPr lang="en-US" sz="2400" u="none" strike="noStrike" spc="-39" dirty="0" err="1">
                <a:solidFill>
                  <a:srgbClr val="145DA0"/>
                </a:solidFill>
                <a:latin typeface="Poppins"/>
                <a:ea typeface="Poppins"/>
                <a:cs typeface="Poppins"/>
                <a:sym typeface="Poppins"/>
              </a:rPr>
              <a:t>any</a:t>
            </a:r>
            <a:r>
              <a:rPr lang="en-US" sz="2400" u="none" strike="noStrike" spc="-39" dirty="0">
                <a:solidFill>
                  <a:srgbClr val="145DA0"/>
                </a:solidFill>
                <a:latin typeface="Poppins"/>
                <a:ea typeface="Poppins"/>
                <a:cs typeface="Poppins"/>
                <a:sym typeface="Poppins"/>
              </a:rPr>
              <a:t> </a:t>
            </a:r>
          </a:p>
          <a:p>
            <a:pPr>
              <a:lnSpc>
                <a:spcPct val="150000"/>
              </a:lnSpc>
            </a:pPr>
            <a:r>
              <a:rPr lang="en-US" sz="2400" u="none" strike="noStrike" spc="-39" dirty="0">
                <a:solidFill>
                  <a:srgbClr val="145DA0"/>
                </a:solidFill>
                <a:latin typeface="Poppins"/>
                <a:ea typeface="Poppins"/>
                <a:cs typeface="Poppins"/>
                <a:sym typeface="Poppins"/>
              </a:rPr>
              <a:t>r-basic(config)#in</a:t>
            </a:r>
          </a:p>
          <a:p>
            <a:pPr>
              <a:lnSpc>
                <a:spcPct val="150000"/>
              </a:lnSpc>
            </a:pPr>
            <a:r>
              <a:rPr lang="en-US" sz="2400" u="none" strike="noStrike" spc="-39" dirty="0">
                <a:solidFill>
                  <a:srgbClr val="145DA0"/>
                </a:solidFill>
                <a:latin typeface="Poppins"/>
                <a:ea typeface="Poppins"/>
                <a:cs typeface="Poppins"/>
                <a:sym typeface="Poppins"/>
              </a:rPr>
              <a:t>r-basic(config)#interface g</a:t>
            </a:r>
          </a:p>
          <a:p>
            <a:pPr>
              <a:lnSpc>
                <a:spcPct val="150000"/>
              </a:lnSpc>
            </a:pPr>
            <a:r>
              <a:rPr lang="en-US" sz="2400" u="none" strike="noStrike" spc="-39" dirty="0">
                <a:solidFill>
                  <a:srgbClr val="145DA0"/>
                </a:solidFill>
                <a:latin typeface="Poppins"/>
                <a:ea typeface="Poppins"/>
                <a:cs typeface="Poppins"/>
                <a:sym typeface="Poppins"/>
              </a:rPr>
              <a:t>r-basic(config)#interface </a:t>
            </a:r>
            <a:r>
              <a:rPr lang="en-US" sz="2400" u="none" strike="noStrike" spc="-39" dirty="0" err="1">
                <a:solidFill>
                  <a:srgbClr val="145DA0"/>
                </a:solidFill>
                <a:latin typeface="Poppins"/>
                <a:ea typeface="Poppins"/>
                <a:cs typeface="Poppins"/>
                <a:sym typeface="Poppins"/>
              </a:rPr>
              <a:t>gigabitEthernet</a:t>
            </a:r>
            <a:r>
              <a:rPr lang="en-US" sz="2400" u="none" strike="noStrike" spc="-39" dirty="0">
                <a:solidFill>
                  <a:srgbClr val="145DA0"/>
                </a:solidFill>
                <a:latin typeface="Poppins"/>
                <a:ea typeface="Poppins"/>
                <a:cs typeface="Poppins"/>
                <a:sym typeface="Poppins"/>
              </a:rPr>
              <a:t> 0/0.80</a:t>
            </a:r>
          </a:p>
          <a:p>
            <a:pPr>
              <a:lnSpc>
                <a:spcPct val="150000"/>
              </a:lnSpc>
            </a:pPr>
            <a:r>
              <a:rPr lang="en-US" sz="2400" u="none" strike="noStrike" spc="-39" dirty="0">
                <a:solidFill>
                  <a:srgbClr val="145DA0"/>
                </a:solidFill>
                <a:latin typeface="Poppins"/>
                <a:ea typeface="Poppins"/>
                <a:cs typeface="Poppins"/>
                <a:sym typeface="Poppins"/>
              </a:rPr>
              <a:t>r-basic(config-</a:t>
            </a:r>
            <a:r>
              <a:rPr lang="en-US" sz="2400" u="none" strike="noStrike" spc="-39" dirty="0" err="1">
                <a:solidFill>
                  <a:srgbClr val="145DA0"/>
                </a:solidFill>
                <a:latin typeface="Poppins"/>
                <a:ea typeface="Poppins"/>
                <a:cs typeface="Poppins"/>
                <a:sym typeface="Poppins"/>
              </a:rPr>
              <a:t>subif</a:t>
            </a:r>
            <a:r>
              <a:rPr lang="en-US" sz="2400" u="none" strike="noStrike" spc="-39" dirty="0">
                <a:solidFill>
                  <a:srgbClr val="145DA0"/>
                </a:solidFill>
                <a:latin typeface="Poppins"/>
                <a:ea typeface="Poppins"/>
                <a:cs typeface="Poppins"/>
                <a:sym typeface="Poppins"/>
              </a:rPr>
              <a:t>)#ip access-group 120 in</a:t>
            </a:r>
          </a:p>
        </p:txBody>
      </p:sp>
      <p:sp>
        <p:nvSpPr>
          <p:cNvPr id="10" name="Slide Number Placeholder 9">
            <a:extLst>
              <a:ext uri="{FF2B5EF4-FFF2-40B4-BE49-F238E27FC236}">
                <a16:creationId xmlns:a16="http://schemas.microsoft.com/office/drawing/2014/main" id="{939547A4-0C27-6552-D117-BAC26D623C72}"/>
              </a:ext>
            </a:extLst>
          </p:cNvPr>
          <p:cNvSpPr>
            <a:spLocks noGrp="1"/>
          </p:cNvSpPr>
          <p:nvPr>
            <p:ph type="sldNum" sz="quarter" idx="12"/>
          </p:nvPr>
        </p:nvSpPr>
        <p:spPr/>
        <p:txBody>
          <a:bodyPr/>
          <a:lstStyle/>
          <a:p>
            <a:fld id="{B6F15528-21DE-4FAA-801E-634DDDAF4B2B}" type="slidenum">
              <a:rPr lang="en-US" smtClean="0">
                <a:solidFill>
                  <a:schemeClr val="bg1"/>
                </a:solidFill>
              </a:rPr>
              <a:pPr/>
              <a:t>27</a:t>
            </a:fld>
            <a:endParaRPr lang="en-US" dirty="0">
              <a:solidFill>
                <a:schemeClr val="bg1"/>
              </a:solidFill>
            </a:endParaRPr>
          </a:p>
        </p:txBody>
      </p:sp>
    </p:spTree>
    <p:extLst>
      <p:ext uri="{BB962C8B-B14F-4D97-AF65-F5344CB8AC3E}">
        <p14:creationId xmlns:p14="http://schemas.microsoft.com/office/powerpoint/2010/main" val="23127791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9222" b="-9222"/>
            </a:stretch>
          </a:blipFill>
        </p:spPr>
        <p:txBody>
          <a:bodyPr/>
          <a:lstStyle/>
          <a:p>
            <a:endParaRPr lang="en-US"/>
          </a:p>
        </p:txBody>
      </p:sp>
      <p:sp>
        <p:nvSpPr>
          <p:cNvPr id="3" name="Freeform 3"/>
          <p:cNvSpPr/>
          <p:nvPr/>
        </p:nvSpPr>
        <p:spPr>
          <a:xfrm rot="5400000">
            <a:off x="8990215" y="810330"/>
            <a:ext cx="8541900" cy="8666340"/>
          </a:xfrm>
          <a:custGeom>
            <a:avLst/>
            <a:gdLst/>
            <a:ahLst/>
            <a:cxnLst/>
            <a:rect l="l" t="t" r="r" b="b"/>
            <a:pathLst>
              <a:path w="8541900" h="8666340">
                <a:moveTo>
                  <a:pt x="0" y="0"/>
                </a:moveTo>
                <a:lnTo>
                  <a:pt x="8541901" y="0"/>
                </a:lnTo>
                <a:lnTo>
                  <a:pt x="8541901" y="8666340"/>
                </a:lnTo>
                <a:lnTo>
                  <a:pt x="0" y="8666340"/>
                </a:lnTo>
                <a:lnTo>
                  <a:pt x="0" y="0"/>
                </a:lnTo>
                <a:close/>
              </a:path>
            </a:pathLst>
          </a:custGeom>
          <a:blipFill>
            <a:blip r:embed="rId4">
              <a:alphaModFix amt="14000"/>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rot="5400000">
            <a:off x="2832861" y="810330"/>
            <a:ext cx="8541900" cy="8666340"/>
          </a:xfrm>
          <a:custGeom>
            <a:avLst/>
            <a:gdLst/>
            <a:ahLst/>
            <a:cxnLst/>
            <a:rect l="l" t="t" r="r" b="b"/>
            <a:pathLst>
              <a:path w="8541900" h="8666340">
                <a:moveTo>
                  <a:pt x="0" y="0"/>
                </a:moveTo>
                <a:lnTo>
                  <a:pt x="8541900" y="0"/>
                </a:lnTo>
                <a:lnTo>
                  <a:pt x="8541900" y="8666340"/>
                </a:lnTo>
                <a:lnTo>
                  <a:pt x="0" y="8666340"/>
                </a:lnTo>
                <a:lnTo>
                  <a:pt x="0" y="0"/>
                </a:lnTo>
                <a:close/>
              </a:path>
            </a:pathLst>
          </a:custGeom>
          <a:blipFill>
            <a:blip r:embed="rId4">
              <a:alphaModFix amt="14000"/>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5" name="Group 5"/>
          <p:cNvGrpSpPr/>
          <p:nvPr/>
        </p:nvGrpSpPr>
        <p:grpSpPr>
          <a:xfrm>
            <a:off x="3061527" y="2630744"/>
            <a:ext cx="12164941" cy="5025511"/>
            <a:chOff x="0" y="0"/>
            <a:chExt cx="3203935" cy="1162067"/>
          </a:xfrm>
        </p:grpSpPr>
        <p:sp>
          <p:nvSpPr>
            <p:cNvPr id="6" name="Freeform 6"/>
            <p:cNvSpPr/>
            <p:nvPr/>
          </p:nvSpPr>
          <p:spPr>
            <a:xfrm>
              <a:off x="0" y="0"/>
              <a:ext cx="3203935" cy="1162067"/>
            </a:xfrm>
            <a:custGeom>
              <a:avLst/>
              <a:gdLst/>
              <a:ahLst/>
              <a:cxnLst/>
              <a:rect l="l" t="t" r="r" b="b"/>
              <a:pathLst>
                <a:path w="3203935" h="1162067">
                  <a:moveTo>
                    <a:pt x="0" y="0"/>
                  </a:moveTo>
                  <a:lnTo>
                    <a:pt x="3203935" y="0"/>
                  </a:lnTo>
                  <a:lnTo>
                    <a:pt x="3203935" y="1162067"/>
                  </a:lnTo>
                  <a:lnTo>
                    <a:pt x="0" y="1162067"/>
                  </a:lnTo>
                  <a:close/>
                </a:path>
              </a:pathLst>
            </a:custGeom>
            <a:solidFill>
              <a:srgbClr val="145DA0"/>
            </a:solidFill>
            <a:ln w="38100" cap="sq">
              <a:solidFill>
                <a:srgbClr val="FFFFFF"/>
              </a:solidFill>
              <a:prstDash val="solid"/>
              <a:miter/>
            </a:ln>
          </p:spPr>
          <p:txBody>
            <a:bodyPr/>
            <a:lstStyle/>
            <a:p>
              <a:endParaRPr lang="en-US"/>
            </a:p>
          </p:txBody>
        </p:sp>
        <p:sp>
          <p:nvSpPr>
            <p:cNvPr id="7" name="TextBox 7"/>
            <p:cNvSpPr txBox="1"/>
            <p:nvPr/>
          </p:nvSpPr>
          <p:spPr>
            <a:xfrm>
              <a:off x="0" y="-38100"/>
              <a:ext cx="3203935" cy="1200167"/>
            </a:xfrm>
            <a:prstGeom prst="rect">
              <a:avLst/>
            </a:prstGeom>
          </p:spPr>
          <p:txBody>
            <a:bodyPr lIns="50800" tIns="50800" rIns="50800" bIns="50800" rtlCol="0" anchor="ctr"/>
            <a:lstStyle/>
            <a:p>
              <a:pPr algn="ctr">
                <a:lnSpc>
                  <a:spcPts val="2659"/>
                </a:lnSpc>
              </a:pPr>
              <a:endParaRPr/>
            </a:p>
          </p:txBody>
        </p:sp>
      </p:grpSp>
      <p:sp>
        <p:nvSpPr>
          <p:cNvPr id="8" name="TextBox 8"/>
          <p:cNvSpPr txBox="1"/>
          <p:nvPr/>
        </p:nvSpPr>
        <p:spPr>
          <a:xfrm>
            <a:off x="3332772" y="2927507"/>
            <a:ext cx="11622449" cy="4431983"/>
          </a:xfrm>
          <a:prstGeom prst="rect">
            <a:avLst/>
          </a:prstGeom>
        </p:spPr>
        <p:txBody>
          <a:bodyPr lIns="0" tIns="0" rIns="0" bIns="0" rtlCol="0" anchor="t">
            <a:spAutoFit/>
          </a:bodyPr>
          <a:lstStyle/>
          <a:p>
            <a:pPr lvl="0" algn="ctr">
              <a:spcBef>
                <a:spcPct val="0"/>
              </a:spcBef>
            </a:pPr>
            <a:r>
              <a:rPr lang="en-US" sz="9600" dirty="0">
                <a:solidFill>
                  <a:srgbClr val="FFFFFF"/>
                </a:solidFill>
                <a:latin typeface="Open Sans Extra Bold"/>
                <a:ea typeface="Open Sans Extra Bold"/>
                <a:cs typeface="Open Sans Extra Bold"/>
                <a:sym typeface="Open Sans Extra Bold"/>
              </a:rPr>
              <a:t>4. Final Testing and </a:t>
            </a:r>
          </a:p>
          <a:p>
            <a:pPr lvl="0" algn="ctr">
              <a:spcBef>
                <a:spcPct val="0"/>
              </a:spcBef>
            </a:pPr>
            <a:r>
              <a:rPr lang="en-US" sz="9600" dirty="0">
                <a:solidFill>
                  <a:srgbClr val="FFFFFF"/>
                </a:solidFill>
                <a:latin typeface="Open Sans Extra Bold"/>
                <a:ea typeface="Open Sans Extra Bold"/>
                <a:cs typeface="Open Sans Extra Bold"/>
                <a:sym typeface="Open Sans Extra Bold"/>
              </a:rPr>
              <a:t>Reporting </a:t>
            </a:r>
          </a:p>
        </p:txBody>
      </p:sp>
    </p:spTree>
    <p:extLst>
      <p:ext uri="{BB962C8B-B14F-4D97-AF65-F5344CB8AC3E}">
        <p14:creationId xmlns:p14="http://schemas.microsoft.com/office/powerpoint/2010/main" val="569561046"/>
      </p:ext>
    </p:extLst>
  </p:cSld>
  <p:clrMapOvr>
    <a:masterClrMapping/>
  </p:clrMapOvr>
  <p:transition spd="slow">
    <p:push dir="u"/>
  </p:transition>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grpSp>
        <p:nvGrpSpPr>
          <p:cNvPr id="14" name="Group 14"/>
          <p:cNvGrpSpPr/>
          <p:nvPr/>
        </p:nvGrpSpPr>
        <p:grpSpPr>
          <a:xfrm>
            <a:off x="-2123887" y="-2346523"/>
            <a:ext cx="4693046" cy="4693046"/>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txBody>
            <a:bodyPr/>
            <a:lstStyle/>
            <a:p>
              <a:endParaRPr lang="en-US"/>
            </a:p>
          </p:txBody>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17" name="Group 17"/>
          <p:cNvGrpSpPr/>
          <p:nvPr/>
        </p:nvGrpSpPr>
        <p:grpSpPr>
          <a:xfrm>
            <a:off x="15573718" y="7940477"/>
            <a:ext cx="4693046" cy="4693046"/>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txBody>
            <a:bodyPr/>
            <a:lstStyle/>
            <a:p>
              <a:endParaRPr lang="en-US"/>
            </a:p>
          </p:txBody>
        </p:sp>
        <p:sp>
          <p:nvSpPr>
            <p:cNvPr id="19" name="TextBox 19"/>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26" name="TextBox 26"/>
          <p:cNvSpPr txBox="1"/>
          <p:nvPr/>
        </p:nvSpPr>
        <p:spPr>
          <a:xfrm>
            <a:off x="533400" y="495300"/>
            <a:ext cx="12413776" cy="851452"/>
          </a:xfrm>
          <a:prstGeom prst="rect">
            <a:avLst/>
          </a:prstGeom>
        </p:spPr>
        <p:txBody>
          <a:bodyPr wrap="square" lIns="0" tIns="0" rIns="0" bIns="0" rtlCol="0" anchor="t">
            <a:spAutoFit/>
          </a:bodyPr>
          <a:lstStyle/>
          <a:p>
            <a:pPr marL="0" lvl="0" indent="0" algn="ctr">
              <a:lnSpc>
                <a:spcPts val="7151"/>
              </a:lnSpc>
              <a:spcBef>
                <a:spcPct val="0"/>
              </a:spcBef>
            </a:pPr>
            <a:r>
              <a:rPr lang="en-US" sz="4800" dirty="0">
                <a:solidFill>
                  <a:srgbClr val="FDFDFD"/>
                </a:solidFill>
                <a:latin typeface="Open Sans Extra Bold"/>
                <a:ea typeface="Open Sans Extra Bold"/>
                <a:cs typeface="Open Sans Extra Bold"/>
                <a:sym typeface="Open Sans Extra Bold"/>
              </a:rPr>
              <a:t>IP address configuration using DHCP </a:t>
            </a:r>
          </a:p>
        </p:txBody>
      </p:sp>
      <p:pic>
        <p:nvPicPr>
          <p:cNvPr id="33" name="IP address">
            <a:hlinkClick r:id="" action="ppaction://media"/>
            <a:extLst>
              <a:ext uri="{FF2B5EF4-FFF2-40B4-BE49-F238E27FC236}">
                <a16:creationId xmlns:a16="http://schemas.microsoft.com/office/drawing/2014/main" id="{A5F42807-9B46-4A45-9DAA-1E81FF5F97F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912690" y="1906550"/>
            <a:ext cx="14462619" cy="7656550"/>
          </a:xfrm>
          <a:prstGeom prst="rect">
            <a:avLst/>
          </a:prstGeom>
        </p:spPr>
      </p:pic>
      <p:sp>
        <p:nvSpPr>
          <p:cNvPr id="2" name="Slide Number Placeholder 1">
            <a:extLst>
              <a:ext uri="{FF2B5EF4-FFF2-40B4-BE49-F238E27FC236}">
                <a16:creationId xmlns:a16="http://schemas.microsoft.com/office/drawing/2014/main" id="{46526753-EDE2-7F63-6CAC-2C556BC5A0D5}"/>
              </a:ext>
            </a:extLst>
          </p:cNvPr>
          <p:cNvSpPr>
            <a:spLocks noGrp="1"/>
          </p:cNvSpPr>
          <p:nvPr>
            <p:ph type="sldNum" sz="quarter" idx="12"/>
          </p:nvPr>
        </p:nvSpPr>
        <p:spPr/>
        <p:txBody>
          <a:bodyPr/>
          <a:lstStyle/>
          <a:p>
            <a:fld id="{B6F15528-21DE-4FAA-801E-634DDDAF4B2B}" type="slidenum">
              <a:rPr lang="en-US" smtClean="0">
                <a:solidFill>
                  <a:schemeClr val="bg1"/>
                </a:solidFill>
              </a:rPr>
              <a:pPr/>
              <a:t>29</a:t>
            </a:fld>
            <a:endParaRPr lang="en-US" dirty="0">
              <a:solidFill>
                <a:schemeClr val="bg1"/>
              </a:solidFill>
            </a:endParaRPr>
          </a:p>
        </p:txBody>
      </p:sp>
    </p:spTree>
    <p:extLst>
      <p:ext uri="{BB962C8B-B14F-4D97-AF65-F5344CB8AC3E}">
        <p14:creationId xmlns:p14="http://schemas.microsoft.com/office/powerpoint/2010/main" val="2016958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459" fill="hold"/>
                                        <p:tgtEl>
                                          <p:spTgt spid="3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3"/>
                </p:tgtEl>
              </p:cMediaNode>
            </p:video>
            <p:seq concurrent="1" nextAc="seek">
              <p:cTn id="8" restart="whenNotActive" fill="hold" evtFilter="cancelBubble" nodeType="interactiveSeq">
                <p:stCondLst>
                  <p:cond evt="onClick" delay="0">
                    <p:tgtEl>
                      <p:spTgt spid="3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3"/>
                                        </p:tgtEl>
                                      </p:cBhvr>
                                    </p:cmd>
                                  </p:childTnLst>
                                </p:cTn>
                              </p:par>
                            </p:childTnLst>
                          </p:cTn>
                        </p:par>
                      </p:childTnLst>
                    </p:cTn>
                  </p:par>
                </p:childTnLst>
              </p:cTn>
              <p:nextCondLst>
                <p:cond evt="onClick" delay="0">
                  <p:tgtEl>
                    <p:spTgt spid="33"/>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14517814" y="-315404"/>
            <a:ext cx="3964281" cy="10917809"/>
            <a:chOff x="0" y="0"/>
            <a:chExt cx="1044090" cy="2875472"/>
          </a:xfrm>
        </p:grpSpPr>
        <p:sp>
          <p:nvSpPr>
            <p:cNvPr id="3" name="Freeform 3"/>
            <p:cNvSpPr/>
            <p:nvPr/>
          </p:nvSpPr>
          <p:spPr>
            <a:xfrm>
              <a:off x="0" y="0"/>
              <a:ext cx="1044090" cy="2875472"/>
            </a:xfrm>
            <a:custGeom>
              <a:avLst/>
              <a:gdLst/>
              <a:ahLst/>
              <a:cxnLst/>
              <a:rect l="l" t="t" r="r" b="b"/>
              <a:pathLst>
                <a:path w="1044090" h="2875472">
                  <a:moveTo>
                    <a:pt x="0" y="0"/>
                  </a:moveTo>
                  <a:lnTo>
                    <a:pt x="1044090" y="0"/>
                  </a:lnTo>
                  <a:lnTo>
                    <a:pt x="1044090" y="2875472"/>
                  </a:lnTo>
                  <a:lnTo>
                    <a:pt x="0" y="2875472"/>
                  </a:lnTo>
                  <a:close/>
                </a:path>
              </a:pathLst>
            </a:custGeom>
            <a:solidFill>
              <a:srgbClr val="145DA0"/>
            </a:solidFill>
            <a:ln cap="sq">
              <a:noFill/>
              <a:prstDash val="solid"/>
              <a:miter/>
            </a:ln>
          </p:spPr>
          <p:txBody>
            <a:bodyPr/>
            <a:lstStyle/>
            <a:p>
              <a:endParaRPr lang="en-US"/>
            </a:p>
          </p:txBody>
        </p:sp>
        <p:sp>
          <p:nvSpPr>
            <p:cNvPr id="4" name="TextBox 4"/>
            <p:cNvSpPr txBox="1"/>
            <p:nvPr/>
          </p:nvSpPr>
          <p:spPr>
            <a:xfrm>
              <a:off x="0" y="-38100"/>
              <a:ext cx="1044090" cy="2913572"/>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5" name="TextBox 5"/>
          <p:cNvSpPr txBox="1"/>
          <p:nvPr/>
        </p:nvSpPr>
        <p:spPr>
          <a:xfrm>
            <a:off x="2941233" y="676578"/>
            <a:ext cx="6760246" cy="1244690"/>
          </a:xfrm>
          <a:prstGeom prst="rect">
            <a:avLst/>
          </a:prstGeom>
        </p:spPr>
        <p:txBody>
          <a:bodyPr lIns="0" tIns="0" rIns="0" bIns="0" rtlCol="0" anchor="t">
            <a:spAutoFit/>
          </a:bodyPr>
          <a:lstStyle/>
          <a:p>
            <a:pPr algn="l">
              <a:lnSpc>
                <a:spcPts val="10248"/>
              </a:lnSpc>
              <a:spcBef>
                <a:spcPct val="0"/>
              </a:spcBef>
            </a:pPr>
            <a:r>
              <a:rPr lang="en-US" sz="7320" dirty="0">
                <a:solidFill>
                  <a:schemeClr val="tx2"/>
                </a:solidFill>
                <a:latin typeface="Open Sans Extra Bold"/>
                <a:ea typeface="Open Sans Extra Bold"/>
                <a:cs typeface="Open Sans Extra Bold"/>
                <a:sym typeface="Open Sans Extra Bold"/>
              </a:rPr>
              <a:t>Content</a:t>
            </a:r>
          </a:p>
        </p:txBody>
      </p:sp>
      <p:grpSp>
        <p:nvGrpSpPr>
          <p:cNvPr id="6" name="Group 6"/>
          <p:cNvGrpSpPr/>
          <p:nvPr/>
        </p:nvGrpSpPr>
        <p:grpSpPr>
          <a:xfrm>
            <a:off x="-1867766" y="-1614217"/>
            <a:ext cx="3735531" cy="3735531"/>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txBody>
            <a:bodyPr/>
            <a:lstStyle/>
            <a:p>
              <a:endParaRPr lang="en-US"/>
            </a:p>
          </p:txBody>
        </p:sp>
        <p:sp>
          <p:nvSpPr>
            <p:cNvPr id="8" name="TextBox 8"/>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pic>
        <p:nvPicPr>
          <p:cNvPr id="35" name="Picture 34" descr="A blue and black logo&#10;&#10;Description automatically generated">
            <a:extLst>
              <a:ext uri="{FF2B5EF4-FFF2-40B4-BE49-F238E27FC236}">
                <a16:creationId xmlns:a16="http://schemas.microsoft.com/office/drawing/2014/main" id="{E294B248-ECA8-12EB-9A0D-9CAE1E3D0B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52381" y="3699123"/>
            <a:ext cx="6621365" cy="3511330"/>
          </a:xfrm>
          <a:prstGeom prst="rect">
            <a:avLst/>
          </a:prstGeom>
        </p:spPr>
      </p:pic>
      <p:grpSp>
        <p:nvGrpSpPr>
          <p:cNvPr id="53" name="Group 52">
            <a:extLst>
              <a:ext uri="{FF2B5EF4-FFF2-40B4-BE49-F238E27FC236}">
                <a16:creationId xmlns:a16="http://schemas.microsoft.com/office/drawing/2014/main" id="{A3129EE0-8600-690F-A51C-D3B8B6AE5665}"/>
              </a:ext>
            </a:extLst>
          </p:cNvPr>
          <p:cNvGrpSpPr/>
          <p:nvPr/>
        </p:nvGrpSpPr>
        <p:grpSpPr>
          <a:xfrm>
            <a:off x="3694832" y="2264521"/>
            <a:ext cx="6006647" cy="7374902"/>
            <a:chOff x="2977309" y="2316856"/>
            <a:chExt cx="6006647" cy="7374902"/>
          </a:xfrm>
        </p:grpSpPr>
        <p:grpSp>
          <p:nvGrpSpPr>
            <p:cNvPr id="50" name="Group 49">
              <a:extLst>
                <a:ext uri="{FF2B5EF4-FFF2-40B4-BE49-F238E27FC236}">
                  <a16:creationId xmlns:a16="http://schemas.microsoft.com/office/drawing/2014/main" id="{FBB530E3-09F1-025F-B185-C0E4CBD87539}"/>
                </a:ext>
              </a:extLst>
            </p:cNvPr>
            <p:cNvGrpSpPr/>
            <p:nvPr/>
          </p:nvGrpSpPr>
          <p:grpSpPr>
            <a:xfrm>
              <a:off x="2977309" y="2316856"/>
              <a:ext cx="4494946" cy="557364"/>
              <a:chOff x="2977309" y="2316856"/>
              <a:chExt cx="4494946" cy="557364"/>
            </a:xfrm>
          </p:grpSpPr>
          <p:sp>
            <p:nvSpPr>
              <p:cNvPr id="9" name="Freeform 9"/>
              <p:cNvSpPr/>
              <p:nvPr/>
            </p:nvSpPr>
            <p:spPr>
              <a:xfrm rot="5400000">
                <a:off x="2948511" y="2392081"/>
                <a:ext cx="510937" cy="453341"/>
              </a:xfrm>
              <a:custGeom>
                <a:avLst/>
                <a:gdLst/>
                <a:ahLst/>
                <a:cxnLst/>
                <a:rect l="l" t="t" r="r" b="b"/>
                <a:pathLst>
                  <a:path w="510937" h="453341">
                    <a:moveTo>
                      <a:pt x="0" y="0"/>
                    </a:moveTo>
                    <a:lnTo>
                      <a:pt x="510937" y="0"/>
                    </a:lnTo>
                    <a:lnTo>
                      <a:pt x="510937" y="453341"/>
                    </a:lnTo>
                    <a:lnTo>
                      <a:pt x="0" y="45334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1" name="TextBox 11"/>
              <p:cNvSpPr txBox="1"/>
              <p:nvPr/>
            </p:nvSpPr>
            <p:spPr>
              <a:xfrm>
                <a:off x="3699236" y="2316856"/>
                <a:ext cx="3773019" cy="518066"/>
              </a:xfrm>
              <a:prstGeom prst="rect">
                <a:avLst/>
              </a:prstGeom>
            </p:spPr>
            <p:txBody>
              <a:bodyPr lIns="0" tIns="0" rIns="0" bIns="0" rtlCol="0" anchor="t">
                <a:spAutoFit/>
              </a:bodyPr>
              <a:lstStyle/>
              <a:p>
                <a:pPr algn="l">
                  <a:lnSpc>
                    <a:spcPts val="3995"/>
                  </a:lnSpc>
                  <a:spcBef>
                    <a:spcPct val="0"/>
                  </a:spcBef>
                </a:pPr>
                <a:r>
                  <a:rPr lang="en-US" sz="2853" spc="-57">
                    <a:solidFill>
                      <a:srgbClr val="051D40"/>
                    </a:solidFill>
                    <a:latin typeface="Poppins"/>
                    <a:ea typeface="Poppins"/>
                    <a:cs typeface="Poppins"/>
                    <a:sym typeface="Poppins"/>
                  </a:rPr>
                  <a:t>Introduction</a:t>
                </a:r>
              </a:p>
            </p:txBody>
          </p:sp>
        </p:grpSp>
        <p:grpSp>
          <p:nvGrpSpPr>
            <p:cNvPr id="51" name="Group 50">
              <a:extLst>
                <a:ext uri="{FF2B5EF4-FFF2-40B4-BE49-F238E27FC236}">
                  <a16:creationId xmlns:a16="http://schemas.microsoft.com/office/drawing/2014/main" id="{730D5CD8-BB48-FEA6-27B6-CEB5E45266AB}"/>
                </a:ext>
              </a:extLst>
            </p:cNvPr>
            <p:cNvGrpSpPr/>
            <p:nvPr/>
          </p:nvGrpSpPr>
          <p:grpSpPr>
            <a:xfrm>
              <a:off x="2977309" y="3009736"/>
              <a:ext cx="6006647" cy="2653853"/>
              <a:chOff x="2977309" y="3009736"/>
              <a:chExt cx="6006647" cy="2653853"/>
            </a:xfrm>
          </p:grpSpPr>
          <p:sp>
            <p:nvSpPr>
              <p:cNvPr id="13" name="Freeform 13"/>
              <p:cNvSpPr/>
              <p:nvPr/>
            </p:nvSpPr>
            <p:spPr>
              <a:xfrm rot="5400000">
                <a:off x="2948511" y="3084961"/>
                <a:ext cx="510937" cy="453341"/>
              </a:xfrm>
              <a:custGeom>
                <a:avLst/>
                <a:gdLst/>
                <a:ahLst/>
                <a:cxnLst/>
                <a:rect l="l" t="t" r="r" b="b"/>
                <a:pathLst>
                  <a:path w="510937" h="453341">
                    <a:moveTo>
                      <a:pt x="0" y="0"/>
                    </a:moveTo>
                    <a:lnTo>
                      <a:pt x="510937" y="0"/>
                    </a:lnTo>
                    <a:lnTo>
                      <a:pt x="510937" y="453341"/>
                    </a:lnTo>
                    <a:lnTo>
                      <a:pt x="0" y="45334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4" name="TextBox 14"/>
              <p:cNvSpPr txBox="1"/>
              <p:nvPr/>
            </p:nvSpPr>
            <p:spPr>
              <a:xfrm>
                <a:off x="3699236" y="3009736"/>
                <a:ext cx="4143021" cy="487185"/>
              </a:xfrm>
              <a:prstGeom prst="rect">
                <a:avLst/>
              </a:prstGeom>
            </p:spPr>
            <p:txBody>
              <a:bodyPr lIns="0" tIns="0" rIns="0" bIns="0" rtlCol="0" anchor="t">
                <a:spAutoFit/>
              </a:bodyPr>
              <a:lstStyle/>
              <a:p>
                <a:pPr algn="l">
                  <a:lnSpc>
                    <a:spcPts val="3995"/>
                  </a:lnSpc>
                  <a:spcBef>
                    <a:spcPct val="0"/>
                  </a:spcBef>
                </a:pPr>
                <a:r>
                  <a:rPr lang="en-US" sz="2853" spc="-57" dirty="0">
                    <a:solidFill>
                      <a:srgbClr val="051D40"/>
                    </a:solidFill>
                    <a:latin typeface="Poppins"/>
                    <a:ea typeface="Poppins"/>
                    <a:cs typeface="Poppins"/>
                    <a:sym typeface="Poppins"/>
                  </a:rPr>
                  <a:t>Network Design </a:t>
                </a:r>
              </a:p>
            </p:txBody>
          </p:sp>
          <p:grpSp>
            <p:nvGrpSpPr>
              <p:cNvPr id="10" name="Group 9">
                <a:extLst>
                  <a:ext uri="{FF2B5EF4-FFF2-40B4-BE49-F238E27FC236}">
                    <a16:creationId xmlns:a16="http://schemas.microsoft.com/office/drawing/2014/main" id="{E30D6BDD-C483-4C9C-A380-C9EDF7F4E839}"/>
                  </a:ext>
                </a:extLst>
              </p:cNvPr>
              <p:cNvGrpSpPr/>
              <p:nvPr/>
            </p:nvGrpSpPr>
            <p:grpSpPr>
              <a:xfrm>
                <a:off x="3609509" y="3719581"/>
                <a:ext cx="5374447" cy="557364"/>
                <a:chOff x="2941233" y="4647971"/>
                <a:chExt cx="5374447" cy="557364"/>
              </a:xfrm>
            </p:grpSpPr>
            <p:sp>
              <p:nvSpPr>
                <p:cNvPr id="16" name="Freeform 16"/>
                <p:cNvSpPr/>
                <p:nvPr/>
              </p:nvSpPr>
              <p:spPr>
                <a:xfrm rot="5400000">
                  <a:off x="2912435" y="4723196"/>
                  <a:ext cx="510937" cy="453341"/>
                </a:xfrm>
                <a:custGeom>
                  <a:avLst/>
                  <a:gdLst/>
                  <a:ahLst/>
                  <a:cxnLst/>
                  <a:rect l="l" t="t" r="r" b="b"/>
                  <a:pathLst>
                    <a:path w="510937" h="453341">
                      <a:moveTo>
                        <a:pt x="0" y="0"/>
                      </a:moveTo>
                      <a:lnTo>
                        <a:pt x="510937" y="0"/>
                      </a:lnTo>
                      <a:lnTo>
                        <a:pt x="510937" y="453341"/>
                      </a:lnTo>
                      <a:lnTo>
                        <a:pt x="0" y="45334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7" name="TextBox 17"/>
                <p:cNvSpPr txBox="1"/>
                <p:nvPr/>
              </p:nvSpPr>
              <p:spPr>
                <a:xfrm>
                  <a:off x="3663160" y="4647971"/>
                  <a:ext cx="4652520" cy="487185"/>
                </a:xfrm>
                <a:prstGeom prst="rect">
                  <a:avLst/>
                </a:prstGeom>
              </p:spPr>
              <p:txBody>
                <a:bodyPr lIns="0" tIns="0" rIns="0" bIns="0" rtlCol="0" anchor="t">
                  <a:spAutoFit/>
                </a:bodyPr>
                <a:lstStyle/>
                <a:p>
                  <a:pPr algn="l">
                    <a:lnSpc>
                      <a:spcPts val="3995"/>
                    </a:lnSpc>
                    <a:spcBef>
                      <a:spcPct val="0"/>
                    </a:spcBef>
                  </a:pPr>
                  <a:r>
                    <a:rPr lang="en-US" sz="2853" spc="-57" dirty="0">
                      <a:solidFill>
                        <a:srgbClr val="051D40"/>
                      </a:solidFill>
                      <a:latin typeface="Poppins"/>
                      <a:ea typeface="Poppins"/>
                      <a:cs typeface="Poppins"/>
                      <a:sym typeface="Poppins"/>
                    </a:rPr>
                    <a:t>Network Topology</a:t>
                  </a:r>
                </a:p>
              </p:txBody>
            </p:sp>
          </p:grpSp>
          <p:grpSp>
            <p:nvGrpSpPr>
              <p:cNvPr id="34" name="Group 33">
                <a:extLst>
                  <a:ext uri="{FF2B5EF4-FFF2-40B4-BE49-F238E27FC236}">
                    <a16:creationId xmlns:a16="http://schemas.microsoft.com/office/drawing/2014/main" id="{9EA4D671-C9FF-34C8-8B5B-7656DEA602DA}"/>
                  </a:ext>
                </a:extLst>
              </p:cNvPr>
              <p:cNvGrpSpPr/>
              <p:nvPr/>
            </p:nvGrpSpPr>
            <p:grpSpPr>
              <a:xfrm>
                <a:off x="3609509" y="4414909"/>
                <a:ext cx="5119698" cy="557364"/>
                <a:chOff x="2941233" y="5273478"/>
                <a:chExt cx="5119698" cy="557364"/>
              </a:xfrm>
            </p:grpSpPr>
            <p:sp>
              <p:nvSpPr>
                <p:cNvPr id="19" name="Freeform 19"/>
                <p:cNvSpPr/>
                <p:nvPr/>
              </p:nvSpPr>
              <p:spPr>
                <a:xfrm rot="5400000">
                  <a:off x="2912435" y="5348703"/>
                  <a:ext cx="510937" cy="453341"/>
                </a:xfrm>
                <a:custGeom>
                  <a:avLst/>
                  <a:gdLst/>
                  <a:ahLst/>
                  <a:cxnLst/>
                  <a:rect l="l" t="t" r="r" b="b"/>
                  <a:pathLst>
                    <a:path w="510937" h="453341">
                      <a:moveTo>
                        <a:pt x="0" y="0"/>
                      </a:moveTo>
                      <a:lnTo>
                        <a:pt x="510937" y="0"/>
                      </a:lnTo>
                      <a:lnTo>
                        <a:pt x="510937" y="453340"/>
                      </a:lnTo>
                      <a:lnTo>
                        <a:pt x="0" y="45334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20" name="TextBox 20"/>
                <p:cNvSpPr txBox="1"/>
                <p:nvPr/>
              </p:nvSpPr>
              <p:spPr>
                <a:xfrm>
                  <a:off x="3663160" y="5273478"/>
                  <a:ext cx="4397771" cy="487185"/>
                </a:xfrm>
                <a:prstGeom prst="rect">
                  <a:avLst/>
                </a:prstGeom>
              </p:spPr>
              <p:txBody>
                <a:bodyPr lIns="0" tIns="0" rIns="0" bIns="0" rtlCol="0" anchor="t">
                  <a:spAutoFit/>
                </a:bodyPr>
                <a:lstStyle/>
                <a:p>
                  <a:pPr algn="l">
                    <a:lnSpc>
                      <a:spcPts val="3995"/>
                    </a:lnSpc>
                    <a:spcBef>
                      <a:spcPct val="0"/>
                    </a:spcBef>
                  </a:pPr>
                  <a:r>
                    <a:rPr lang="en-US" sz="2853" spc="-57" dirty="0">
                      <a:solidFill>
                        <a:srgbClr val="051D40"/>
                      </a:solidFill>
                      <a:latin typeface="Poppins"/>
                      <a:ea typeface="Poppins"/>
                      <a:cs typeface="Poppins"/>
                      <a:sym typeface="Poppins"/>
                    </a:rPr>
                    <a:t>Network Devices </a:t>
                  </a:r>
                </a:p>
              </p:txBody>
            </p:sp>
          </p:grpSp>
          <p:grpSp>
            <p:nvGrpSpPr>
              <p:cNvPr id="36" name="Group 35">
                <a:extLst>
                  <a:ext uri="{FF2B5EF4-FFF2-40B4-BE49-F238E27FC236}">
                    <a16:creationId xmlns:a16="http://schemas.microsoft.com/office/drawing/2014/main" id="{AE3BC7DB-BCDB-27AD-90C5-A39580113142}"/>
                  </a:ext>
                </a:extLst>
              </p:cNvPr>
              <p:cNvGrpSpPr/>
              <p:nvPr/>
            </p:nvGrpSpPr>
            <p:grpSpPr>
              <a:xfrm>
                <a:off x="3609509" y="5106225"/>
                <a:ext cx="5301662" cy="557364"/>
                <a:chOff x="2941233" y="6769618"/>
                <a:chExt cx="5301662" cy="557364"/>
              </a:xfrm>
            </p:grpSpPr>
            <p:sp>
              <p:nvSpPr>
                <p:cNvPr id="22" name="Freeform 22"/>
                <p:cNvSpPr/>
                <p:nvPr/>
              </p:nvSpPr>
              <p:spPr>
                <a:xfrm rot="5400000">
                  <a:off x="2912435" y="6844843"/>
                  <a:ext cx="510937" cy="453341"/>
                </a:xfrm>
                <a:custGeom>
                  <a:avLst/>
                  <a:gdLst/>
                  <a:ahLst/>
                  <a:cxnLst/>
                  <a:rect l="l" t="t" r="r" b="b"/>
                  <a:pathLst>
                    <a:path w="510937" h="453341">
                      <a:moveTo>
                        <a:pt x="0" y="0"/>
                      </a:moveTo>
                      <a:lnTo>
                        <a:pt x="510937" y="0"/>
                      </a:lnTo>
                      <a:lnTo>
                        <a:pt x="510937" y="453341"/>
                      </a:lnTo>
                      <a:lnTo>
                        <a:pt x="0" y="45334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23" name="TextBox 23"/>
                <p:cNvSpPr txBox="1"/>
                <p:nvPr/>
              </p:nvSpPr>
              <p:spPr>
                <a:xfrm>
                  <a:off x="3663160" y="6769618"/>
                  <a:ext cx="4579735" cy="487185"/>
                </a:xfrm>
                <a:prstGeom prst="rect">
                  <a:avLst/>
                </a:prstGeom>
              </p:spPr>
              <p:txBody>
                <a:bodyPr lIns="0" tIns="0" rIns="0" bIns="0" rtlCol="0" anchor="t">
                  <a:spAutoFit/>
                </a:bodyPr>
                <a:lstStyle/>
                <a:p>
                  <a:pPr algn="l">
                    <a:lnSpc>
                      <a:spcPts val="3995"/>
                    </a:lnSpc>
                    <a:spcBef>
                      <a:spcPct val="0"/>
                    </a:spcBef>
                  </a:pPr>
                  <a:r>
                    <a:rPr lang="en-US" sz="2853" spc="-57" dirty="0">
                      <a:solidFill>
                        <a:srgbClr val="051D40"/>
                      </a:solidFill>
                      <a:latin typeface="Poppins"/>
                      <a:ea typeface="Poppins"/>
                      <a:cs typeface="Poppins"/>
                      <a:sym typeface="Poppins"/>
                    </a:rPr>
                    <a:t>Initial configuration scripts </a:t>
                  </a:r>
                </a:p>
              </p:txBody>
            </p:sp>
          </p:grpSp>
        </p:grpSp>
        <p:grpSp>
          <p:nvGrpSpPr>
            <p:cNvPr id="52" name="Group 51">
              <a:extLst>
                <a:ext uri="{FF2B5EF4-FFF2-40B4-BE49-F238E27FC236}">
                  <a16:creationId xmlns:a16="http://schemas.microsoft.com/office/drawing/2014/main" id="{190DCCEA-EB46-7534-3FF0-807144A4E3EF}"/>
                </a:ext>
              </a:extLst>
            </p:cNvPr>
            <p:cNvGrpSpPr/>
            <p:nvPr/>
          </p:nvGrpSpPr>
          <p:grpSpPr>
            <a:xfrm>
              <a:off x="2977309" y="9134393"/>
              <a:ext cx="5301662" cy="557365"/>
              <a:chOff x="9321692" y="1691349"/>
              <a:chExt cx="5301662" cy="557365"/>
            </a:xfrm>
          </p:grpSpPr>
          <p:sp>
            <p:nvSpPr>
              <p:cNvPr id="28" name="Freeform 28"/>
              <p:cNvSpPr/>
              <p:nvPr/>
            </p:nvSpPr>
            <p:spPr>
              <a:xfrm rot="5400000">
                <a:off x="9292894" y="1766575"/>
                <a:ext cx="510937" cy="453341"/>
              </a:xfrm>
              <a:custGeom>
                <a:avLst/>
                <a:gdLst/>
                <a:ahLst/>
                <a:cxnLst/>
                <a:rect l="l" t="t" r="r" b="b"/>
                <a:pathLst>
                  <a:path w="510937" h="453341">
                    <a:moveTo>
                      <a:pt x="0" y="0"/>
                    </a:moveTo>
                    <a:lnTo>
                      <a:pt x="510937" y="0"/>
                    </a:lnTo>
                    <a:lnTo>
                      <a:pt x="510937" y="453340"/>
                    </a:lnTo>
                    <a:lnTo>
                      <a:pt x="0" y="45334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29" name="TextBox 29"/>
              <p:cNvSpPr txBox="1"/>
              <p:nvPr/>
            </p:nvSpPr>
            <p:spPr>
              <a:xfrm>
                <a:off x="10043619" y="1691349"/>
                <a:ext cx="4579735" cy="487185"/>
              </a:xfrm>
              <a:prstGeom prst="rect">
                <a:avLst/>
              </a:prstGeom>
            </p:spPr>
            <p:txBody>
              <a:bodyPr lIns="0" tIns="0" rIns="0" bIns="0" rtlCol="0" anchor="t">
                <a:spAutoFit/>
              </a:bodyPr>
              <a:lstStyle/>
              <a:p>
                <a:pPr algn="l">
                  <a:lnSpc>
                    <a:spcPts val="3995"/>
                  </a:lnSpc>
                  <a:spcBef>
                    <a:spcPct val="0"/>
                  </a:spcBef>
                </a:pPr>
                <a:r>
                  <a:rPr lang="en-US" sz="2853" spc="-57" dirty="0">
                    <a:solidFill>
                      <a:srgbClr val="051D40"/>
                    </a:solidFill>
                    <a:latin typeface="Poppins"/>
                    <a:ea typeface="Poppins"/>
                    <a:cs typeface="Poppins"/>
                    <a:sym typeface="Poppins"/>
                  </a:rPr>
                  <a:t>Final Testing </a:t>
                </a:r>
              </a:p>
            </p:txBody>
          </p:sp>
        </p:grpSp>
        <p:grpSp>
          <p:nvGrpSpPr>
            <p:cNvPr id="49" name="Group 48">
              <a:extLst>
                <a:ext uri="{FF2B5EF4-FFF2-40B4-BE49-F238E27FC236}">
                  <a16:creationId xmlns:a16="http://schemas.microsoft.com/office/drawing/2014/main" id="{2FA018BB-D44B-3873-D737-55505F1AC14B}"/>
                </a:ext>
              </a:extLst>
            </p:cNvPr>
            <p:cNvGrpSpPr/>
            <p:nvPr/>
          </p:nvGrpSpPr>
          <p:grpSpPr>
            <a:xfrm>
              <a:off x="2977309" y="5961311"/>
              <a:ext cx="6006647" cy="2008373"/>
              <a:chOff x="2977309" y="5961311"/>
              <a:chExt cx="6006647" cy="2008373"/>
            </a:xfrm>
          </p:grpSpPr>
          <p:grpSp>
            <p:nvGrpSpPr>
              <p:cNvPr id="37" name="Group 36">
                <a:extLst>
                  <a:ext uri="{FF2B5EF4-FFF2-40B4-BE49-F238E27FC236}">
                    <a16:creationId xmlns:a16="http://schemas.microsoft.com/office/drawing/2014/main" id="{CBA4E1B3-525E-CD53-EDCE-A3AE2C303D50}"/>
                  </a:ext>
                </a:extLst>
              </p:cNvPr>
              <p:cNvGrpSpPr/>
              <p:nvPr/>
            </p:nvGrpSpPr>
            <p:grpSpPr>
              <a:xfrm>
                <a:off x="2977309" y="5961311"/>
                <a:ext cx="5119698" cy="557365"/>
                <a:chOff x="2941233" y="7395124"/>
                <a:chExt cx="5119698" cy="557365"/>
              </a:xfrm>
            </p:grpSpPr>
            <p:sp>
              <p:nvSpPr>
                <p:cNvPr id="25" name="Freeform 25"/>
                <p:cNvSpPr/>
                <p:nvPr/>
              </p:nvSpPr>
              <p:spPr>
                <a:xfrm rot="5400000">
                  <a:off x="2912435" y="7470350"/>
                  <a:ext cx="510937" cy="453341"/>
                </a:xfrm>
                <a:custGeom>
                  <a:avLst/>
                  <a:gdLst/>
                  <a:ahLst/>
                  <a:cxnLst/>
                  <a:rect l="l" t="t" r="r" b="b"/>
                  <a:pathLst>
                    <a:path w="510937" h="453341">
                      <a:moveTo>
                        <a:pt x="0" y="0"/>
                      </a:moveTo>
                      <a:lnTo>
                        <a:pt x="510937" y="0"/>
                      </a:lnTo>
                      <a:lnTo>
                        <a:pt x="510937" y="453340"/>
                      </a:lnTo>
                      <a:lnTo>
                        <a:pt x="0" y="45334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26" name="TextBox 26"/>
                <p:cNvSpPr txBox="1"/>
                <p:nvPr/>
              </p:nvSpPr>
              <p:spPr>
                <a:xfrm>
                  <a:off x="3663160" y="7395124"/>
                  <a:ext cx="4397771" cy="487185"/>
                </a:xfrm>
                <a:prstGeom prst="rect">
                  <a:avLst/>
                </a:prstGeom>
              </p:spPr>
              <p:txBody>
                <a:bodyPr lIns="0" tIns="0" rIns="0" bIns="0" rtlCol="0" anchor="t">
                  <a:spAutoFit/>
                </a:bodyPr>
                <a:lstStyle/>
                <a:p>
                  <a:pPr algn="l">
                    <a:lnSpc>
                      <a:spcPts val="3995"/>
                    </a:lnSpc>
                    <a:spcBef>
                      <a:spcPct val="0"/>
                    </a:spcBef>
                  </a:pPr>
                  <a:r>
                    <a:rPr lang="en-US" sz="2853" spc="-57" dirty="0">
                      <a:solidFill>
                        <a:srgbClr val="051D40"/>
                      </a:solidFill>
                      <a:latin typeface="Poppins"/>
                      <a:ea typeface="Poppins"/>
                      <a:cs typeface="Poppins"/>
                      <a:sym typeface="Poppins"/>
                    </a:rPr>
                    <a:t>VLAN and Inter-VLAN </a:t>
                  </a:r>
                </a:p>
              </p:txBody>
            </p:sp>
          </p:grpSp>
          <p:grpSp>
            <p:nvGrpSpPr>
              <p:cNvPr id="38" name="Group 37">
                <a:extLst>
                  <a:ext uri="{FF2B5EF4-FFF2-40B4-BE49-F238E27FC236}">
                    <a16:creationId xmlns:a16="http://schemas.microsoft.com/office/drawing/2014/main" id="{000468D0-7385-E456-D046-2CFD0136A027}"/>
                  </a:ext>
                </a:extLst>
              </p:cNvPr>
              <p:cNvGrpSpPr/>
              <p:nvPr/>
            </p:nvGrpSpPr>
            <p:grpSpPr>
              <a:xfrm>
                <a:off x="3609509" y="6716992"/>
                <a:ext cx="5374447" cy="557364"/>
                <a:chOff x="2941233" y="4647971"/>
                <a:chExt cx="5374447" cy="557364"/>
              </a:xfrm>
            </p:grpSpPr>
            <p:sp>
              <p:nvSpPr>
                <p:cNvPr id="39" name="Freeform 16">
                  <a:extLst>
                    <a:ext uri="{FF2B5EF4-FFF2-40B4-BE49-F238E27FC236}">
                      <a16:creationId xmlns:a16="http://schemas.microsoft.com/office/drawing/2014/main" id="{7647B147-5728-9621-8892-AF5893331A4E}"/>
                    </a:ext>
                  </a:extLst>
                </p:cNvPr>
                <p:cNvSpPr/>
                <p:nvPr/>
              </p:nvSpPr>
              <p:spPr>
                <a:xfrm rot="5400000">
                  <a:off x="2912435" y="4723196"/>
                  <a:ext cx="510937" cy="453341"/>
                </a:xfrm>
                <a:custGeom>
                  <a:avLst/>
                  <a:gdLst/>
                  <a:ahLst/>
                  <a:cxnLst/>
                  <a:rect l="l" t="t" r="r" b="b"/>
                  <a:pathLst>
                    <a:path w="510937" h="453341">
                      <a:moveTo>
                        <a:pt x="0" y="0"/>
                      </a:moveTo>
                      <a:lnTo>
                        <a:pt x="510937" y="0"/>
                      </a:lnTo>
                      <a:lnTo>
                        <a:pt x="510937" y="453341"/>
                      </a:lnTo>
                      <a:lnTo>
                        <a:pt x="0" y="45334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0" name="TextBox 17">
                  <a:extLst>
                    <a:ext uri="{FF2B5EF4-FFF2-40B4-BE49-F238E27FC236}">
                      <a16:creationId xmlns:a16="http://schemas.microsoft.com/office/drawing/2014/main" id="{87118B7A-73DE-A90B-6DE4-0B6C8C2EBAD8}"/>
                    </a:ext>
                  </a:extLst>
                </p:cNvPr>
                <p:cNvSpPr txBox="1"/>
                <p:nvPr/>
              </p:nvSpPr>
              <p:spPr>
                <a:xfrm>
                  <a:off x="3663160" y="4647971"/>
                  <a:ext cx="4652520" cy="487185"/>
                </a:xfrm>
                <a:prstGeom prst="rect">
                  <a:avLst/>
                </a:prstGeom>
              </p:spPr>
              <p:txBody>
                <a:bodyPr lIns="0" tIns="0" rIns="0" bIns="0" rtlCol="0" anchor="t">
                  <a:spAutoFit/>
                </a:bodyPr>
                <a:lstStyle/>
                <a:p>
                  <a:pPr algn="l">
                    <a:lnSpc>
                      <a:spcPts val="3995"/>
                    </a:lnSpc>
                    <a:spcBef>
                      <a:spcPct val="0"/>
                    </a:spcBef>
                  </a:pPr>
                  <a:r>
                    <a:rPr lang="en-US" sz="2853" spc="-57" dirty="0">
                      <a:solidFill>
                        <a:srgbClr val="051D40"/>
                      </a:solidFill>
                      <a:latin typeface="Poppins"/>
                      <a:ea typeface="Poppins"/>
                      <a:cs typeface="Poppins"/>
                      <a:sym typeface="Poppins"/>
                    </a:rPr>
                    <a:t>VLANs Table</a:t>
                  </a:r>
                </a:p>
              </p:txBody>
            </p:sp>
          </p:grpSp>
          <p:grpSp>
            <p:nvGrpSpPr>
              <p:cNvPr id="41" name="Group 40">
                <a:extLst>
                  <a:ext uri="{FF2B5EF4-FFF2-40B4-BE49-F238E27FC236}">
                    <a16:creationId xmlns:a16="http://schemas.microsoft.com/office/drawing/2014/main" id="{51C0E82A-D7FE-7307-1548-7BF09A0E00C5}"/>
                  </a:ext>
                </a:extLst>
              </p:cNvPr>
              <p:cNvGrpSpPr/>
              <p:nvPr/>
            </p:nvGrpSpPr>
            <p:grpSpPr>
              <a:xfrm>
                <a:off x="3609509" y="7412320"/>
                <a:ext cx="5119698" cy="557364"/>
                <a:chOff x="2941233" y="5273478"/>
                <a:chExt cx="5119698" cy="557364"/>
              </a:xfrm>
            </p:grpSpPr>
            <p:sp>
              <p:nvSpPr>
                <p:cNvPr id="42" name="Freeform 19">
                  <a:extLst>
                    <a:ext uri="{FF2B5EF4-FFF2-40B4-BE49-F238E27FC236}">
                      <a16:creationId xmlns:a16="http://schemas.microsoft.com/office/drawing/2014/main" id="{575333CA-F531-1542-CB01-A0ADA5212B95}"/>
                    </a:ext>
                  </a:extLst>
                </p:cNvPr>
                <p:cNvSpPr/>
                <p:nvPr/>
              </p:nvSpPr>
              <p:spPr>
                <a:xfrm rot="5400000">
                  <a:off x="2912435" y="5348703"/>
                  <a:ext cx="510937" cy="453341"/>
                </a:xfrm>
                <a:custGeom>
                  <a:avLst/>
                  <a:gdLst/>
                  <a:ahLst/>
                  <a:cxnLst/>
                  <a:rect l="l" t="t" r="r" b="b"/>
                  <a:pathLst>
                    <a:path w="510937" h="453341">
                      <a:moveTo>
                        <a:pt x="0" y="0"/>
                      </a:moveTo>
                      <a:lnTo>
                        <a:pt x="510937" y="0"/>
                      </a:lnTo>
                      <a:lnTo>
                        <a:pt x="510937" y="453340"/>
                      </a:lnTo>
                      <a:lnTo>
                        <a:pt x="0" y="45334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3" name="TextBox 20">
                  <a:extLst>
                    <a:ext uri="{FF2B5EF4-FFF2-40B4-BE49-F238E27FC236}">
                      <a16:creationId xmlns:a16="http://schemas.microsoft.com/office/drawing/2014/main" id="{DBDC02F8-6268-52D3-4820-4CA2E822B295}"/>
                    </a:ext>
                  </a:extLst>
                </p:cNvPr>
                <p:cNvSpPr txBox="1"/>
                <p:nvPr/>
              </p:nvSpPr>
              <p:spPr>
                <a:xfrm>
                  <a:off x="3663160" y="5273478"/>
                  <a:ext cx="4397771" cy="487185"/>
                </a:xfrm>
                <a:prstGeom prst="rect">
                  <a:avLst/>
                </a:prstGeom>
              </p:spPr>
              <p:txBody>
                <a:bodyPr lIns="0" tIns="0" rIns="0" bIns="0" rtlCol="0" anchor="t">
                  <a:spAutoFit/>
                </a:bodyPr>
                <a:lstStyle/>
                <a:p>
                  <a:pPr algn="l">
                    <a:lnSpc>
                      <a:spcPts val="3995"/>
                    </a:lnSpc>
                    <a:spcBef>
                      <a:spcPct val="0"/>
                    </a:spcBef>
                  </a:pPr>
                  <a:r>
                    <a:rPr lang="en-US" sz="2853" spc="-57" dirty="0">
                      <a:solidFill>
                        <a:srgbClr val="051D40"/>
                      </a:solidFill>
                      <a:latin typeface="Poppins"/>
                      <a:ea typeface="Poppins"/>
                      <a:cs typeface="Poppins"/>
                      <a:sym typeface="Poppins"/>
                    </a:rPr>
                    <a:t>VLAN configuration </a:t>
                  </a:r>
                </a:p>
              </p:txBody>
            </p:sp>
          </p:grpSp>
        </p:grpSp>
        <p:grpSp>
          <p:nvGrpSpPr>
            <p:cNvPr id="44" name="Group 43">
              <a:extLst>
                <a:ext uri="{FF2B5EF4-FFF2-40B4-BE49-F238E27FC236}">
                  <a16:creationId xmlns:a16="http://schemas.microsoft.com/office/drawing/2014/main" id="{BFB470D6-5C4E-573A-6F0D-81AE1CFDE198}"/>
                </a:ext>
              </a:extLst>
            </p:cNvPr>
            <p:cNvGrpSpPr/>
            <p:nvPr/>
          </p:nvGrpSpPr>
          <p:grpSpPr>
            <a:xfrm>
              <a:off x="2977309" y="8343713"/>
              <a:ext cx="5301662" cy="557364"/>
              <a:chOff x="2941233" y="6769618"/>
              <a:chExt cx="5301662" cy="557364"/>
            </a:xfrm>
          </p:grpSpPr>
          <p:sp>
            <p:nvSpPr>
              <p:cNvPr id="45" name="Freeform 22">
                <a:extLst>
                  <a:ext uri="{FF2B5EF4-FFF2-40B4-BE49-F238E27FC236}">
                    <a16:creationId xmlns:a16="http://schemas.microsoft.com/office/drawing/2014/main" id="{84ABAAF6-711A-CA43-E1DA-A91366E29EA5}"/>
                  </a:ext>
                </a:extLst>
              </p:cNvPr>
              <p:cNvSpPr/>
              <p:nvPr/>
            </p:nvSpPr>
            <p:spPr>
              <a:xfrm rot="5400000">
                <a:off x="2912435" y="6844843"/>
                <a:ext cx="510937" cy="453341"/>
              </a:xfrm>
              <a:custGeom>
                <a:avLst/>
                <a:gdLst/>
                <a:ahLst/>
                <a:cxnLst/>
                <a:rect l="l" t="t" r="r" b="b"/>
                <a:pathLst>
                  <a:path w="510937" h="453341">
                    <a:moveTo>
                      <a:pt x="0" y="0"/>
                    </a:moveTo>
                    <a:lnTo>
                      <a:pt x="510937" y="0"/>
                    </a:lnTo>
                    <a:lnTo>
                      <a:pt x="510937" y="453341"/>
                    </a:lnTo>
                    <a:lnTo>
                      <a:pt x="0" y="45334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6" name="TextBox 23">
                <a:extLst>
                  <a:ext uri="{FF2B5EF4-FFF2-40B4-BE49-F238E27FC236}">
                    <a16:creationId xmlns:a16="http://schemas.microsoft.com/office/drawing/2014/main" id="{CB7AA1E5-FF90-CAAF-281E-4AB930B4D2F9}"/>
                  </a:ext>
                </a:extLst>
              </p:cNvPr>
              <p:cNvSpPr txBox="1"/>
              <p:nvPr/>
            </p:nvSpPr>
            <p:spPr>
              <a:xfrm>
                <a:off x="3663160" y="6769618"/>
                <a:ext cx="4579735" cy="487185"/>
              </a:xfrm>
              <a:prstGeom prst="rect">
                <a:avLst/>
              </a:prstGeom>
            </p:spPr>
            <p:txBody>
              <a:bodyPr lIns="0" tIns="0" rIns="0" bIns="0" rtlCol="0" anchor="t">
                <a:spAutoFit/>
              </a:bodyPr>
              <a:lstStyle/>
              <a:p>
                <a:pPr algn="l">
                  <a:lnSpc>
                    <a:spcPts val="3995"/>
                  </a:lnSpc>
                  <a:spcBef>
                    <a:spcPct val="0"/>
                  </a:spcBef>
                </a:pPr>
                <a:r>
                  <a:rPr lang="en-US" sz="2853" spc="-57" dirty="0">
                    <a:solidFill>
                      <a:srgbClr val="051D40"/>
                    </a:solidFill>
                    <a:latin typeface="Poppins"/>
                    <a:ea typeface="Poppins"/>
                    <a:cs typeface="Poppins"/>
                    <a:sym typeface="Poppins"/>
                  </a:rPr>
                  <a:t>Network Security </a:t>
                </a:r>
              </a:p>
            </p:txBody>
          </p:sp>
        </p:grpSp>
      </p:grpSp>
      <p:sp>
        <p:nvSpPr>
          <p:cNvPr id="12" name="Slide Number Placeholder 11">
            <a:extLst>
              <a:ext uri="{FF2B5EF4-FFF2-40B4-BE49-F238E27FC236}">
                <a16:creationId xmlns:a16="http://schemas.microsoft.com/office/drawing/2014/main" id="{41C9AA3C-7502-7A3F-970E-EFD7BF7E1944}"/>
              </a:ext>
            </a:extLst>
          </p:cNvPr>
          <p:cNvSpPr>
            <a:spLocks noGrp="1"/>
          </p:cNvSpPr>
          <p:nvPr>
            <p:ph type="sldNum" sz="quarter" idx="12"/>
          </p:nvPr>
        </p:nvSpPr>
        <p:spPr/>
        <p:txBody>
          <a:bodyPr/>
          <a:lstStyle/>
          <a:p>
            <a:fld id="{B6F15528-21DE-4FAA-801E-634DDDAF4B2B}" type="slidenum">
              <a:rPr lang="en-US" smtClean="0">
                <a:solidFill>
                  <a:schemeClr val="bg1"/>
                </a:solidFill>
              </a:rPr>
              <a:pPr/>
              <a:t>3</a:t>
            </a:fld>
            <a:endParaRPr lang="en-US" dirty="0">
              <a:solidFill>
                <a:schemeClr val="bg1"/>
              </a:solidFill>
            </a:endParaRPr>
          </a:p>
        </p:txBody>
      </p:sp>
    </p:spTree>
  </p:cSld>
  <p:clrMapOvr>
    <a:masterClrMapping/>
  </p:clrMapOvr>
  <p:transition spd="slow">
    <p:push dir="u"/>
  </p:transition>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grpSp>
        <p:nvGrpSpPr>
          <p:cNvPr id="14" name="Group 14"/>
          <p:cNvGrpSpPr/>
          <p:nvPr/>
        </p:nvGrpSpPr>
        <p:grpSpPr>
          <a:xfrm>
            <a:off x="-2123887" y="-2346523"/>
            <a:ext cx="4693046" cy="4693046"/>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txBody>
            <a:bodyPr/>
            <a:lstStyle/>
            <a:p>
              <a:endParaRPr lang="en-US"/>
            </a:p>
          </p:txBody>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17" name="Group 17"/>
          <p:cNvGrpSpPr/>
          <p:nvPr/>
        </p:nvGrpSpPr>
        <p:grpSpPr>
          <a:xfrm>
            <a:off x="15573718" y="7940477"/>
            <a:ext cx="4693046" cy="4693046"/>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txBody>
            <a:bodyPr/>
            <a:lstStyle/>
            <a:p>
              <a:endParaRPr lang="en-US"/>
            </a:p>
          </p:txBody>
        </p:sp>
        <p:sp>
          <p:nvSpPr>
            <p:cNvPr id="19" name="TextBox 19"/>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26" name="TextBox 26"/>
          <p:cNvSpPr txBox="1"/>
          <p:nvPr/>
        </p:nvSpPr>
        <p:spPr>
          <a:xfrm>
            <a:off x="533400" y="495300"/>
            <a:ext cx="4572000" cy="851452"/>
          </a:xfrm>
          <a:prstGeom prst="rect">
            <a:avLst/>
          </a:prstGeom>
        </p:spPr>
        <p:txBody>
          <a:bodyPr wrap="square" lIns="0" tIns="0" rIns="0" bIns="0" rtlCol="0" anchor="t">
            <a:spAutoFit/>
          </a:bodyPr>
          <a:lstStyle/>
          <a:p>
            <a:pPr marL="0" lvl="0" indent="0" algn="ctr">
              <a:lnSpc>
                <a:spcPts val="7151"/>
              </a:lnSpc>
              <a:spcBef>
                <a:spcPct val="0"/>
              </a:spcBef>
            </a:pPr>
            <a:r>
              <a:rPr lang="en-US" sz="4800" dirty="0">
                <a:solidFill>
                  <a:srgbClr val="FDFDFD"/>
                </a:solidFill>
                <a:latin typeface="Open Sans Extra Bold"/>
                <a:ea typeface="Open Sans Extra Bold"/>
                <a:cs typeface="Open Sans Extra Bold"/>
                <a:sym typeface="Open Sans Extra Bold"/>
              </a:rPr>
              <a:t>Ping Test:</a:t>
            </a:r>
          </a:p>
        </p:txBody>
      </p:sp>
      <p:sp>
        <p:nvSpPr>
          <p:cNvPr id="2" name="Slide Number Placeholder 1">
            <a:extLst>
              <a:ext uri="{FF2B5EF4-FFF2-40B4-BE49-F238E27FC236}">
                <a16:creationId xmlns:a16="http://schemas.microsoft.com/office/drawing/2014/main" id="{46526753-EDE2-7F63-6CAC-2C556BC5A0D5}"/>
              </a:ext>
            </a:extLst>
          </p:cNvPr>
          <p:cNvSpPr>
            <a:spLocks noGrp="1"/>
          </p:cNvSpPr>
          <p:nvPr>
            <p:ph type="sldNum" sz="quarter" idx="12"/>
          </p:nvPr>
        </p:nvSpPr>
        <p:spPr/>
        <p:txBody>
          <a:bodyPr/>
          <a:lstStyle/>
          <a:p>
            <a:fld id="{B6F15528-21DE-4FAA-801E-634DDDAF4B2B}" type="slidenum">
              <a:rPr lang="en-US" smtClean="0">
                <a:solidFill>
                  <a:schemeClr val="bg1"/>
                </a:solidFill>
              </a:rPr>
              <a:pPr/>
              <a:t>30</a:t>
            </a:fld>
            <a:endParaRPr lang="en-US" dirty="0">
              <a:solidFill>
                <a:schemeClr val="bg1"/>
              </a:solidFill>
            </a:endParaRPr>
          </a:p>
        </p:txBody>
      </p:sp>
      <p:pic>
        <p:nvPicPr>
          <p:cNvPr id="3" name="pingD">
            <a:hlinkClick r:id="" action="ppaction://media"/>
            <a:extLst>
              <a:ext uri="{FF2B5EF4-FFF2-40B4-BE49-F238E27FC236}">
                <a16:creationId xmlns:a16="http://schemas.microsoft.com/office/drawing/2014/main" id="{AD623982-F3BD-7C0F-07F3-8453E8DB5DF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362200" y="1714500"/>
            <a:ext cx="13563600" cy="7629525"/>
          </a:xfrm>
          <a:prstGeom prst="rect">
            <a:avLst/>
          </a:prstGeom>
        </p:spPr>
      </p:pic>
    </p:spTree>
    <p:extLst>
      <p:ext uri="{BB962C8B-B14F-4D97-AF65-F5344CB8AC3E}">
        <p14:creationId xmlns:p14="http://schemas.microsoft.com/office/powerpoint/2010/main" val="2283987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754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grpSp>
        <p:nvGrpSpPr>
          <p:cNvPr id="14" name="Group 14"/>
          <p:cNvGrpSpPr/>
          <p:nvPr/>
        </p:nvGrpSpPr>
        <p:grpSpPr>
          <a:xfrm>
            <a:off x="-2123887" y="-2346523"/>
            <a:ext cx="4693046" cy="4693046"/>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txBody>
            <a:bodyPr/>
            <a:lstStyle/>
            <a:p>
              <a:endParaRPr lang="en-US"/>
            </a:p>
          </p:txBody>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17" name="Group 17"/>
          <p:cNvGrpSpPr/>
          <p:nvPr/>
        </p:nvGrpSpPr>
        <p:grpSpPr>
          <a:xfrm>
            <a:off x="15573718" y="7940477"/>
            <a:ext cx="4693046" cy="4693046"/>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txBody>
            <a:bodyPr/>
            <a:lstStyle/>
            <a:p>
              <a:endParaRPr lang="en-US"/>
            </a:p>
          </p:txBody>
        </p:sp>
        <p:sp>
          <p:nvSpPr>
            <p:cNvPr id="19" name="TextBox 19"/>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26" name="TextBox 26"/>
          <p:cNvSpPr txBox="1"/>
          <p:nvPr/>
        </p:nvSpPr>
        <p:spPr>
          <a:xfrm>
            <a:off x="533400" y="495300"/>
            <a:ext cx="4572000" cy="851452"/>
          </a:xfrm>
          <a:prstGeom prst="rect">
            <a:avLst/>
          </a:prstGeom>
        </p:spPr>
        <p:txBody>
          <a:bodyPr wrap="square" lIns="0" tIns="0" rIns="0" bIns="0" rtlCol="0" anchor="t">
            <a:spAutoFit/>
          </a:bodyPr>
          <a:lstStyle/>
          <a:p>
            <a:pPr marL="0" lvl="0" indent="0" algn="ctr">
              <a:lnSpc>
                <a:spcPts val="7151"/>
              </a:lnSpc>
              <a:spcBef>
                <a:spcPct val="0"/>
              </a:spcBef>
            </a:pPr>
            <a:r>
              <a:rPr lang="en-US" sz="4800" dirty="0">
                <a:solidFill>
                  <a:srgbClr val="FDFDFD"/>
                </a:solidFill>
                <a:latin typeface="Open Sans Extra Bold"/>
                <a:ea typeface="Open Sans Extra Bold"/>
                <a:cs typeface="Open Sans Extra Bold"/>
                <a:sym typeface="Open Sans Extra Bold"/>
              </a:rPr>
              <a:t>Ping Test:</a:t>
            </a:r>
          </a:p>
        </p:txBody>
      </p:sp>
      <p:sp>
        <p:nvSpPr>
          <p:cNvPr id="2" name="Slide Number Placeholder 1">
            <a:extLst>
              <a:ext uri="{FF2B5EF4-FFF2-40B4-BE49-F238E27FC236}">
                <a16:creationId xmlns:a16="http://schemas.microsoft.com/office/drawing/2014/main" id="{46526753-EDE2-7F63-6CAC-2C556BC5A0D5}"/>
              </a:ext>
            </a:extLst>
          </p:cNvPr>
          <p:cNvSpPr>
            <a:spLocks noGrp="1"/>
          </p:cNvSpPr>
          <p:nvPr>
            <p:ph type="sldNum" sz="quarter" idx="12"/>
          </p:nvPr>
        </p:nvSpPr>
        <p:spPr/>
        <p:txBody>
          <a:bodyPr/>
          <a:lstStyle/>
          <a:p>
            <a:fld id="{B6F15528-21DE-4FAA-801E-634DDDAF4B2B}" type="slidenum">
              <a:rPr lang="en-US" smtClean="0">
                <a:solidFill>
                  <a:schemeClr val="bg1"/>
                </a:solidFill>
              </a:rPr>
              <a:pPr/>
              <a:t>31</a:t>
            </a:fld>
            <a:endParaRPr lang="en-US" dirty="0">
              <a:solidFill>
                <a:schemeClr val="bg1"/>
              </a:solidFill>
            </a:endParaRPr>
          </a:p>
        </p:txBody>
      </p:sp>
      <p:pic>
        <p:nvPicPr>
          <p:cNvPr id="4" name="pingDVL">
            <a:hlinkClick r:id="" action="ppaction://media"/>
            <a:extLst>
              <a:ext uri="{FF2B5EF4-FFF2-40B4-BE49-F238E27FC236}">
                <a16:creationId xmlns:a16="http://schemas.microsoft.com/office/drawing/2014/main" id="{F83E70A5-2541-E04A-4F6F-C7D99549933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438400" y="1714500"/>
            <a:ext cx="13411200" cy="7543800"/>
          </a:xfrm>
          <a:prstGeom prst="rect">
            <a:avLst/>
          </a:prstGeom>
        </p:spPr>
      </p:pic>
    </p:spTree>
    <p:extLst>
      <p:ext uri="{BB962C8B-B14F-4D97-AF65-F5344CB8AC3E}">
        <p14:creationId xmlns:p14="http://schemas.microsoft.com/office/powerpoint/2010/main" val="109340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945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grpSp>
        <p:nvGrpSpPr>
          <p:cNvPr id="14" name="Group 14"/>
          <p:cNvGrpSpPr/>
          <p:nvPr/>
        </p:nvGrpSpPr>
        <p:grpSpPr>
          <a:xfrm>
            <a:off x="-2123887" y="-2346523"/>
            <a:ext cx="4693046" cy="4693046"/>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txBody>
            <a:bodyPr/>
            <a:lstStyle/>
            <a:p>
              <a:endParaRPr lang="en-US"/>
            </a:p>
          </p:txBody>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17" name="Group 17"/>
          <p:cNvGrpSpPr/>
          <p:nvPr/>
        </p:nvGrpSpPr>
        <p:grpSpPr>
          <a:xfrm>
            <a:off x="15573718" y="7940477"/>
            <a:ext cx="4693046" cy="4693046"/>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txBody>
            <a:bodyPr/>
            <a:lstStyle/>
            <a:p>
              <a:endParaRPr lang="en-US"/>
            </a:p>
          </p:txBody>
        </p:sp>
        <p:sp>
          <p:nvSpPr>
            <p:cNvPr id="19" name="TextBox 19"/>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26" name="TextBox 26"/>
          <p:cNvSpPr txBox="1"/>
          <p:nvPr/>
        </p:nvSpPr>
        <p:spPr>
          <a:xfrm>
            <a:off x="533400" y="495300"/>
            <a:ext cx="4572000" cy="851452"/>
          </a:xfrm>
          <a:prstGeom prst="rect">
            <a:avLst/>
          </a:prstGeom>
        </p:spPr>
        <p:txBody>
          <a:bodyPr wrap="square" lIns="0" tIns="0" rIns="0" bIns="0" rtlCol="0" anchor="t">
            <a:spAutoFit/>
          </a:bodyPr>
          <a:lstStyle/>
          <a:p>
            <a:pPr marL="0" lvl="0" indent="0" algn="ctr">
              <a:lnSpc>
                <a:spcPts val="7151"/>
              </a:lnSpc>
              <a:spcBef>
                <a:spcPct val="0"/>
              </a:spcBef>
            </a:pPr>
            <a:r>
              <a:rPr lang="en-US" sz="4800" dirty="0">
                <a:solidFill>
                  <a:srgbClr val="FDFDFD"/>
                </a:solidFill>
                <a:latin typeface="Open Sans Extra Bold"/>
                <a:ea typeface="Open Sans Extra Bold"/>
                <a:cs typeface="Open Sans Extra Bold"/>
                <a:sym typeface="Open Sans Extra Bold"/>
              </a:rPr>
              <a:t>Traceroute:</a:t>
            </a:r>
          </a:p>
        </p:txBody>
      </p:sp>
      <p:sp>
        <p:nvSpPr>
          <p:cNvPr id="2" name="Slide Number Placeholder 1">
            <a:extLst>
              <a:ext uri="{FF2B5EF4-FFF2-40B4-BE49-F238E27FC236}">
                <a16:creationId xmlns:a16="http://schemas.microsoft.com/office/drawing/2014/main" id="{46526753-EDE2-7F63-6CAC-2C556BC5A0D5}"/>
              </a:ext>
            </a:extLst>
          </p:cNvPr>
          <p:cNvSpPr>
            <a:spLocks noGrp="1"/>
          </p:cNvSpPr>
          <p:nvPr>
            <p:ph type="sldNum" sz="quarter" idx="12"/>
          </p:nvPr>
        </p:nvSpPr>
        <p:spPr/>
        <p:txBody>
          <a:bodyPr/>
          <a:lstStyle/>
          <a:p>
            <a:fld id="{B6F15528-21DE-4FAA-801E-634DDDAF4B2B}" type="slidenum">
              <a:rPr lang="en-US" smtClean="0">
                <a:solidFill>
                  <a:schemeClr val="bg1"/>
                </a:solidFill>
              </a:rPr>
              <a:pPr/>
              <a:t>32</a:t>
            </a:fld>
            <a:endParaRPr lang="en-US" dirty="0">
              <a:solidFill>
                <a:schemeClr val="bg1"/>
              </a:solidFill>
            </a:endParaRPr>
          </a:p>
        </p:txBody>
      </p:sp>
      <p:pic>
        <p:nvPicPr>
          <p:cNvPr id="6" name="Trecart">
            <a:hlinkClick r:id="" action="ppaction://media"/>
            <a:extLst>
              <a:ext uri="{FF2B5EF4-FFF2-40B4-BE49-F238E27FC236}">
                <a16:creationId xmlns:a16="http://schemas.microsoft.com/office/drawing/2014/main" id="{FF149087-006E-D5CD-2BF6-D5B039E0F51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638300" y="1431698"/>
            <a:ext cx="15011400" cy="8443913"/>
          </a:xfrm>
          <a:prstGeom prst="rect">
            <a:avLst/>
          </a:prstGeom>
        </p:spPr>
      </p:pic>
    </p:spTree>
    <p:extLst>
      <p:ext uri="{BB962C8B-B14F-4D97-AF65-F5344CB8AC3E}">
        <p14:creationId xmlns:p14="http://schemas.microsoft.com/office/powerpoint/2010/main" val="2598012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606"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5143500"/>
          </a:xfrm>
          <a:custGeom>
            <a:avLst/>
            <a:gdLst/>
            <a:ahLst/>
            <a:cxnLst/>
            <a:rect l="l" t="t" r="r" b="b"/>
            <a:pathLst>
              <a:path w="18288000" h="5143500">
                <a:moveTo>
                  <a:pt x="0" y="0"/>
                </a:moveTo>
                <a:lnTo>
                  <a:pt x="18288000" y="0"/>
                </a:lnTo>
                <a:lnTo>
                  <a:pt x="18288000" y="5143500"/>
                </a:lnTo>
                <a:lnTo>
                  <a:pt x="0" y="5143500"/>
                </a:lnTo>
                <a:lnTo>
                  <a:pt x="0" y="0"/>
                </a:lnTo>
                <a:close/>
              </a:path>
            </a:pathLst>
          </a:custGeom>
          <a:blipFill>
            <a:blip r:embed="rId2"/>
            <a:stretch>
              <a:fillRect t="-72406" b="-64482"/>
            </a:stretch>
          </a:blipFill>
        </p:spPr>
        <p:txBody>
          <a:bodyPr/>
          <a:lstStyle/>
          <a:p>
            <a:endParaRPr lang="en-US"/>
          </a:p>
        </p:txBody>
      </p:sp>
      <p:grpSp>
        <p:nvGrpSpPr>
          <p:cNvPr id="3" name="Group 3"/>
          <p:cNvGrpSpPr/>
          <p:nvPr/>
        </p:nvGrpSpPr>
        <p:grpSpPr>
          <a:xfrm>
            <a:off x="-188217" y="9258300"/>
            <a:ext cx="18476217" cy="1028700"/>
            <a:chOff x="0" y="0"/>
            <a:chExt cx="4866164" cy="270933"/>
          </a:xfrm>
        </p:grpSpPr>
        <p:sp>
          <p:nvSpPr>
            <p:cNvPr id="4" name="Freeform 4"/>
            <p:cNvSpPr/>
            <p:nvPr/>
          </p:nvSpPr>
          <p:spPr>
            <a:xfrm>
              <a:off x="0" y="0"/>
              <a:ext cx="4866164" cy="270933"/>
            </a:xfrm>
            <a:custGeom>
              <a:avLst/>
              <a:gdLst/>
              <a:ahLst/>
              <a:cxnLst/>
              <a:rect l="l" t="t" r="r" b="b"/>
              <a:pathLst>
                <a:path w="4866164" h="270933">
                  <a:moveTo>
                    <a:pt x="0" y="0"/>
                  </a:moveTo>
                  <a:lnTo>
                    <a:pt x="4866164" y="0"/>
                  </a:lnTo>
                  <a:lnTo>
                    <a:pt x="4866164" y="270933"/>
                  </a:lnTo>
                  <a:lnTo>
                    <a:pt x="0" y="270933"/>
                  </a:lnTo>
                  <a:close/>
                </a:path>
              </a:pathLst>
            </a:custGeom>
            <a:solidFill>
              <a:srgbClr val="5B98BA"/>
            </a:solidFill>
            <a:ln cap="sq">
              <a:noFill/>
              <a:prstDash val="solid"/>
              <a:miter/>
            </a:ln>
          </p:spPr>
          <p:txBody>
            <a:bodyPr/>
            <a:lstStyle/>
            <a:p>
              <a:endParaRPr lang="en-US"/>
            </a:p>
          </p:txBody>
        </p:sp>
        <p:sp>
          <p:nvSpPr>
            <p:cNvPr id="5" name="TextBox 5"/>
            <p:cNvSpPr txBox="1"/>
            <p:nvPr/>
          </p:nvSpPr>
          <p:spPr>
            <a:xfrm>
              <a:off x="0" y="-38100"/>
              <a:ext cx="4866164" cy="309033"/>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6" name="Group 6"/>
          <p:cNvGrpSpPr/>
          <p:nvPr/>
        </p:nvGrpSpPr>
        <p:grpSpPr>
          <a:xfrm>
            <a:off x="1604940" y="1437829"/>
            <a:ext cx="15078118" cy="7411342"/>
            <a:chOff x="0" y="0"/>
            <a:chExt cx="3042735" cy="1344760"/>
          </a:xfrm>
        </p:grpSpPr>
        <p:sp>
          <p:nvSpPr>
            <p:cNvPr id="7" name="Freeform 7"/>
            <p:cNvSpPr/>
            <p:nvPr/>
          </p:nvSpPr>
          <p:spPr>
            <a:xfrm>
              <a:off x="0" y="0"/>
              <a:ext cx="3042735" cy="1344760"/>
            </a:xfrm>
            <a:custGeom>
              <a:avLst/>
              <a:gdLst/>
              <a:ahLst/>
              <a:cxnLst/>
              <a:rect l="l" t="t" r="r" b="b"/>
              <a:pathLst>
                <a:path w="3042735" h="1344760">
                  <a:moveTo>
                    <a:pt x="0" y="0"/>
                  </a:moveTo>
                  <a:lnTo>
                    <a:pt x="3042735" y="0"/>
                  </a:lnTo>
                  <a:lnTo>
                    <a:pt x="3042735" y="1344760"/>
                  </a:lnTo>
                  <a:lnTo>
                    <a:pt x="0" y="1344760"/>
                  </a:lnTo>
                  <a:close/>
                </a:path>
              </a:pathLst>
            </a:custGeom>
            <a:solidFill>
              <a:srgbClr val="145DA0"/>
            </a:solidFill>
            <a:ln cap="sq">
              <a:noFill/>
              <a:prstDash val="solid"/>
              <a:miter/>
            </a:ln>
          </p:spPr>
          <p:txBody>
            <a:bodyPr/>
            <a:lstStyle/>
            <a:p>
              <a:endParaRPr lang="en-US"/>
            </a:p>
          </p:txBody>
        </p:sp>
        <p:sp>
          <p:nvSpPr>
            <p:cNvPr id="8" name="TextBox 8"/>
            <p:cNvSpPr txBox="1"/>
            <p:nvPr/>
          </p:nvSpPr>
          <p:spPr>
            <a:xfrm>
              <a:off x="0" y="-38100"/>
              <a:ext cx="3042735" cy="1382860"/>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10" name="TextBox 10"/>
          <p:cNvSpPr txBox="1"/>
          <p:nvPr/>
        </p:nvSpPr>
        <p:spPr>
          <a:xfrm>
            <a:off x="2438400" y="1640656"/>
            <a:ext cx="11379246" cy="6795707"/>
          </a:xfrm>
          <a:prstGeom prst="rect">
            <a:avLst/>
          </a:prstGeom>
        </p:spPr>
        <p:txBody>
          <a:bodyPr wrap="square" lIns="0" tIns="0" rIns="0" bIns="0" rtlCol="0" anchor="t">
            <a:spAutoFit/>
          </a:bodyPr>
          <a:lstStyle/>
          <a:p>
            <a:pPr>
              <a:lnSpc>
                <a:spcPct val="200000"/>
              </a:lnSpc>
              <a:spcBef>
                <a:spcPct val="0"/>
              </a:spcBef>
            </a:pPr>
            <a:r>
              <a:rPr lang="en-US" sz="3200" b="1" spc="-46" dirty="0">
                <a:solidFill>
                  <a:srgbClr val="FDFDFD"/>
                </a:solidFill>
                <a:latin typeface="Poppins"/>
                <a:ea typeface="Poppins"/>
                <a:cs typeface="Poppins"/>
                <a:sym typeface="Poppins"/>
              </a:rPr>
              <a:t>In conclusion</a:t>
            </a:r>
            <a:r>
              <a:rPr lang="en-US" sz="2800" b="1" spc="-46" dirty="0">
                <a:solidFill>
                  <a:srgbClr val="FDFDFD"/>
                </a:solidFill>
                <a:latin typeface="Poppins"/>
                <a:ea typeface="Poppins"/>
                <a:cs typeface="Poppins"/>
                <a:sym typeface="Poppins"/>
              </a:rPr>
              <a:t>,</a:t>
            </a:r>
            <a:r>
              <a:rPr lang="en-US" sz="2400" spc="-46" dirty="0">
                <a:solidFill>
                  <a:srgbClr val="FDFDFD"/>
                </a:solidFill>
                <a:latin typeface="Poppins"/>
                <a:ea typeface="Poppins"/>
                <a:cs typeface="Poppins"/>
                <a:sym typeface="Poppins"/>
              </a:rPr>
              <a:t> this project successfully achieved the objective of designing, building, and securing a small network. Through the step-by-step implementation process, we were able to:</a:t>
            </a:r>
          </a:p>
          <a:p>
            <a:pPr marL="342900" indent="-342900">
              <a:lnSpc>
                <a:spcPct val="200000"/>
              </a:lnSpc>
              <a:spcBef>
                <a:spcPct val="0"/>
              </a:spcBef>
              <a:buFont typeface="Arial" panose="020B0604020202020204" pitchFamily="34" charset="0"/>
              <a:buChar char="•"/>
            </a:pPr>
            <a:r>
              <a:rPr lang="en-US" sz="2400" spc="-46" dirty="0">
                <a:solidFill>
                  <a:srgbClr val="FDFDFD"/>
                </a:solidFill>
                <a:latin typeface="Poppins"/>
                <a:ea typeface="Poppins"/>
                <a:cs typeface="Poppins"/>
                <a:sym typeface="Poppins"/>
              </a:rPr>
              <a:t>Establish a robust network infrastructure using Cisco devices with proper configuration of VLANs, IP addressing, and inter-VLAN routing to ensure efficient and segmented communication within the network.</a:t>
            </a:r>
          </a:p>
          <a:p>
            <a:pPr marL="342900" indent="-342900">
              <a:lnSpc>
                <a:spcPct val="200000"/>
              </a:lnSpc>
              <a:spcBef>
                <a:spcPct val="0"/>
              </a:spcBef>
              <a:buFont typeface="Arial" panose="020B0604020202020204" pitchFamily="34" charset="0"/>
              <a:buChar char="•"/>
            </a:pPr>
            <a:r>
              <a:rPr lang="en-US" sz="2400" spc="-46" dirty="0">
                <a:solidFill>
                  <a:srgbClr val="FDFDFD"/>
                </a:solidFill>
                <a:latin typeface="Poppins"/>
                <a:ea typeface="Poppins"/>
                <a:cs typeface="Poppins"/>
                <a:sym typeface="Poppins"/>
              </a:rPr>
              <a:t>Implement essential security features, including Access Control Lists (ACLs) and port security.</a:t>
            </a:r>
          </a:p>
          <a:p>
            <a:pPr marL="342900" indent="-342900">
              <a:lnSpc>
                <a:spcPct val="200000"/>
              </a:lnSpc>
              <a:spcBef>
                <a:spcPct val="0"/>
              </a:spcBef>
              <a:buFont typeface="Arial" panose="020B0604020202020204" pitchFamily="34" charset="0"/>
              <a:buChar char="•"/>
            </a:pPr>
            <a:r>
              <a:rPr lang="en-US" sz="2400" spc="-46" dirty="0">
                <a:solidFill>
                  <a:srgbClr val="FDFDFD"/>
                </a:solidFill>
                <a:latin typeface="Poppins"/>
                <a:ea typeface="Poppins"/>
                <a:cs typeface="Poppins"/>
                <a:sym typeface="Poppins"/>
              </a:rPr>
              <a:t>Verify the network's functionality.</a:t>
            </a:r>
          </a:p>
        </p:txBody>
      </p:sp>
      <p:sp>
        <p:nvSpPr>
          <p:cNvPr id="11" name="Slide Number Placeholder 10">
            <a:extLst>
              <a:ext uri="{FF2B5EF4-FFF2-40B4-BE49-F238E27FC236}">
                <a16:creationId xmlns:a16="http://schemas.microsoft.com/office/drawing/2014/main" id="{0EBDAAAC-C96F-342A-6E53-97880B471B31}"/>
              </a:ext>
            </a:extLst>
          </p:cNvPr>
          <p:cNvSpPr>
            <a:spLocks noGrp="1"/>
          </p:cNvSpPr>
          <p:nvPr>
            <p:ph type="sldNum" sz="quarter" idx="12"/>
          </p:nvPr>
        </p:nvSpPr>
        <p:spPr/>
        <p:txBody>
          <a:bodyPr/>
          <a:lstStyle/>
          <a:p>
            <a:fld id="{B6F15528-21DE-4FAA-801E-634DDDAF4B2B}" type="slidenum">
              <a:rPr lang="en-US" smtClean="0">
                <a:solidFill>
                  <a:schemeClr val="bg1"/>
                </a:solidFill>
              </a:rPr>
              <a:pPr/>
              <a:t>33</a:t>
            </a:fld>
            <a:endParaRPr lang="en-US" dirty="0">
              <a:solidFill>
                <a:schemeClr val="bg1"/>
              </a:solidFill>
            </a:endParaRPr>
          </a:p>
        </p:txBody>
      </p:sp>
    </p:spTree>
    <p:extLst>
      <p:ext uri="{BB962C8B-B14F-4D97-AF65-F5344CB8AC3E}">
        <p14:creationId xmlns:p14="http://schemas.microsoft.com/office/powerpoint/2010/main" val="249961153"/>
      </p:ext>
    </p:extLst>
  </p:cSld>
  <p:clrMapOvr>
    <a:masterClrMapping/>
  </p:clrMapOvr>
  <p:transition spd="slow">
    <p:push dir="u"/>
  </p:transition>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5143500"/>
          </a:xfrm>
          <a:custGeom>
            <a:avLst/>
            <a:gdLst/>
            <a:ahLst/>
            <a:cxnLst/>
            <a:rect l="l" t="t" r="r" b="b"/>
            <a:pathLst>
              <a:path w="18288000" h="5143500">
                <a:moveTo>
                  <a:pt x="0" y="0"/>
                </a:moveTo>
                <a:lnTo>
                  <a:pt x="18288000" y="0"/>
                </a:lnTo>
                <a:lnTo>
                  <a:pt x="18288000" y="5143500"/>
                </a:lnTo>
                <a:lnTo>
                  <a:pt x="0" y="5143500"/>
                </a:lnTo>
                <a:lnTo>
                  <a:pt x="0" y="0"/>
                </a:lnTo>
                <a:close/>
              </a:path>
            </a:pathLst>
          </a:custGeom>
          <a:blipFill>
            <a:blip r:embed="rId2"/>
            <a:stretch>
              <a:fillRect t="-72406" b="-64482"/>
            </a:stretch>
          </a:blipFill>
        </p:spPr>
        <p:txBody>
          <a:bodyPr/>
          <a:lstStyle/>
          <a:p>
            <a:endParaRPr lang="en-US"/>
          </a:p>
        </p:txBody>
      </p:sp>
      <p:grpSp>
        <p:nvGrpSpPr>
          <p:cNvPr id="3" name="Group 3"/>
          <p:cNvGrpSpPr/>
          <p:nvPr/>
        </p:nvGrpSpPr>
        <p:grpSpPr>
          <a:xfrm>
            <a:off x="-188217" y="9258300"/>
            <a:ext cx="18476217" cy="1028700"/>
            <a:chOff x="0" y="0"/>
            <a:chExt cx="4866164" cy="270933"/>
          </a:xfrm>
        </p:grpSpPr>
        <p:sp>
          <p:nvSpPr>
            <p:cNvPr id="4" name="Freeform 4"/>
            <p:cNvSpPr/>
            <p:nvPr/>
          </p:nvSpPr>
          <p:spPr>
            <a:xfrm>
              <a:off x="0" y="0"/>
              <a:ext cx="4866164" cy="270933"/>
            </a:xfrm>
            <a:custGeom>
              <a:avLst/>
              <a:gdLst/>
              <a:ahLst/>
              <a:cxnLst/>
              <a:rect l="l" t="t" r="r" b="b"/>
              <a:pathLst>
                <a:path w="4866164" h="270933">
                  <a:moveTo>
                    <a:pt x="0" y="0"/>
                  </a:moveTo>
                  <a:lnTo>
                    <a:pt x="4866164" y="0"/>
                  </a:lnTo>
                  <a:lnTo>
                    <a:pt x="4866164" y="270933"/>
                  </a:lnTo>
                  <a:lnTo>
                    <a:pt x="0" y="270933"/>
                  </a:lnTo>
                  <a:close/>
                </a:path>
              </a:pathLst>
            </a:custGeom>
            <a:solidFill>
              <a:srgbClr val="5B98BA"/>
            </a:solidFill>
            <a:ln cap="sq">
              <a:noFill/>
              <a:prstDash val="solid"/>
              <a:miter/>
            </a:ln>
          </p:spPr>
          <p:txBody>
            <a:bodyPr/>
            <a:lstStyle/>
            <a:p>
              <a:endParaRPr lang="en-US"/>
            </a:p>
          </p:txBody>
        </p:sp>
        <p:sp>
          <p:nvSpPr>
            <p:cNvPr id="5" name="TextBox 5"/>
            <p:cNvSpPr txBox="1"/>
            <p:nvPr/>
          </p:nvSpPr>
          <p:spPr>
            <a:xfrm>
              <a:off x="0" y="-38100"/>
              <a:ext cx="4866164" cy="309033"/>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6" name="Group 6"/>
          <p:cNvGrpSpPr/>
          <p:nvPr/>
        </p:nvGrpSpPr>
        <p:grpSpPr>
          <a:xfrm>
            <a:off x="1604940" y="1437829"/>
            <a:ext cx="15078118" cy="7411342"/>
            <a:chOff x="0" y="0"/>
            <a:chExt cx="3042735" cy="1344760"/>
          </a:xfrm>
        </p:grpSpPr>
        <p:sp>
          <p:nvSpPr>
            <p:cNvPr id="7" name="Freeform 7"/>
            <p:cNvSpPr/>
            <p:nvPr/>
          </p:nvSpPr>
          <p:spPr>
            <a:xfrm>
              <a:off x="0" y="0"/>
              <a:ext cx="3042735" cy="1344760"/>
            </a:xfrm>
            <a:custGeom>
              <a:avLst/>
              <a:gdLst/>
              <a:ahLst/>
              <a:cxnLst/>
              <a:rect l="l" t="t" r="r" b="b"/>
              <a:pathLst>
                <a:path w="3042735" h="1344760">
                  <a:moveTo>
                    <a:pt x="0" y="0"/>
                  </a:moveTo>
                  <a:lnTo>
                    <a:pt x="3042735" y="0"/>
                  </a:lnTo>
                  <a:lnTo>
                    <a:pt x="3042735" y="1344760"/>
                  </a:lnTo>
                  <a:lnTo>
                    <a:pt x="0" y="1344760"/>
                  </a:lnTo>
                  <a:close/>
                </a:path>
              </a:pathLst>
            </a:custGeom>
            <a:solidFill>
              <a:srgbClr val="145DA0"/>
            </a:solidFill>
            <a:ln cap="sq">
              <a:noFill/>
              <a:prstDash val="solid"/>
              <a:miter/>
            </a:ln>
          </p:spPr>
          <p:txBody>
            <a:bodyPr/>
            <a:lstStyle/>
            <a:p>
              <a:endParaRPr lang="en-US"/>
            </a:p>
          </p:txBody>
        </p:sp>
        <p:sp>
          <p:nvSpPr>
            <p:cNvPr id="8" name="TextBox 8"/>
            <p:cNvSpPr txBox="1"/>
            <p:nvPr/>
          </p:nvSpPr>
          <p:spPr>
            <a:xfrm>
              <a:off x="0" y="-38100"/>
              <a:ext cx="3042735" cy="1382860"/>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10" name="TextBox 10"/>
          <p:cNvSpPr txBox="1"/>
          <p:nvPr/>
        </p:nvSpPr>
        <p:spPr>
          <a:xfrm>
            <a:off x="2514600" y="2160966"/>
            <a:ext cx="11379246" cy="4210383"/>
          </a:xfrm>
          <a:prstGeom prst="rect">
            <a:avLst/>
          </a:prstGeom>
        </p:spPr>
        <p:txBody>
          <a:bodyPr wrap="square" lIns="0" tIns="0" rIns="0" bIns="0" rtlCol="0" anchor="t">
            <a:spAutoFit/>
          </a:bodyPr>
          <a:lstStyle/>
          <a:p>
            <a:pPr>
              <a:lnSpc>
                <a:spcPct val="200000"/>
              </a:lnSpc>
              <a:spcBef>
                <a:spcPct val="0"/>
              </a:spcBef>
            </a:pPr>
            <a:r>
              <a:rPr lang="en-US" sz="3200" b="1" spc="-46" dirty="0">
                <a:solidFill>
                  <a:srgbClr val="FDFDFD"/>
                </a:solidFill>
                <a:latin typeface="Poppins"/>
                <a:ea typeface="Poppins"/>
                <a:cs typeface="Poppins"/>
                <a:sym typeface="Poppins"/>
              </a:rPr>
              <a:t>Suggestions for Future Enhancements:</a:t>
            </a:r>
          </a:p>
          <a:p>
            <a:pPr>
              <a:lnSpc>
                <a:spcPct val="200000"/>
              </a:lnSpc>
              <a:spcBef>
                <a:spcPct val="0"/>
              </a:spcBef>
            </a:pPr>
            <a:endParaRPr lang="en-US" sz="1050" b="1" spc="-46" dirty="0">
              <a:solidFill>
                <a:srgbClr val="FDFDFD"/>
              </a:solidFill>
              <a:latin typeface="Poppins"/>
              <a:ea typeface="Poppins"/>
              <a:cs typeface="Poppins"/>
              <a:sym typeface="Poppins"/>
            </a:endParaRPr>
          </a:p>
          <a:p>
            <a:pPr marL="342900" indent="-342900">
              <a:lnSpc>
                <a:spcPct val="200000"/>
              </a:lnSpc>
              <a:spcBef>
                <a:spcPct val="0"/>
              </a:spcBef>
              <a:buFont typeface="Arial" panose="020B0604020202020204" pitchFamily="34" charset="0"/>
              <a:buChar char="•"/>
            </a:pPr>
            <a:r>
              <a:rPr lang="en-US" sz="2400" b="1" spc="-46" dirty="0">
                <a:solidFill>
                  <a:srgbClr val="FDFDFD"/>
                </a:solidFill>
                <a:latin typeface="Poppins"/>
                <a:ea typeface="Poppins"/>
                <a:cs typeface="Poppins"/>
                <a:sym typeface="Poppins"/>
              </a:rPr>
              <a:t>Integrating advanced security measures </a:t>
            </a:r>
            <a:r>
              <a:rPr lang="en-US" sz="2400" spc="-46" dirty="0">
                <a:solidFill>
                  <a:srgbClr val="FDFDFD"/>
                </a:solidFill>
                <a:latin typeface="Poppins"/>
                <a:ea typeface="Poppins"/>
                <a:cs typeface="Poppins"/>
                <a:sym typeface="Poppins"/>
              </a:rPr>
              <a:t>such as firewalls and intrusion detection systems (IDS) can further strengthen the network's defense.</a:t>
            </a:r>
          </a:p>
          <a:p>
            <a:pPr marL="342900" indent="-342900">
              <a:lnSpc>
                <a:spcPct val="200000"/>
              </a:lnSpc>
              <a:spcBef>
                <a:spcPct val="0"/>
              </a:spcBef>
              <a:buFont typeface="Arial" panose="020B0604020202020204" pitchFamily="34" charset="0"/>
              <a:buChar char="•"/>
            </a:pPr>
            <a:r>
              <a:rPr lang="en-US" sz="2400" b="1" spc="-46" dirty="0">
                <a:solidFill>
                  <a:srgbClr val="FDFDFD"/>
                </a:solidFill>
                <a:latin typeface="Poppins"/>
                <a:ea typeface="Poppins"/>
                <a:cs typeface="Poppins"/>
                <a:sym typeface="Poppins"/>
              </a:rPr>
              <a:t>Implementing Quality of Service (QoS) </a:t>
            </a:r>
            <a:r>
              <a:rPr lang="en-US" sz="2400" spc="-46" dirty="0">
                <a:solidFill>
                  <a:srgbClr val="FDFDFD"/>
                </a:solidFill>
                <a:latin typeface="Poppins"/>
                <a:ea typeface="Poppins"/>
                <a:cs typeface="Poppins"/>
                <a:sym typeface="Poppins"/>
              </a:rPr>
              <a:t>mechanisms to prioritize critical traffic and improve network performance under high load.</a:t>
            </a:r>
            <a:endParaRPr lang="en-US" spc="-46" dirty="0">
              <a:solidFill>
                <a:srgbClr val="FDFDFD"/>
              </a:solidFill>
              <a:latin typeface="Poppins"/>
              <a:ea typeface="Poppins"/>
              <a:cs typeface="Poppins"/>
              <a:sym typeface="Poppins"/>
            </a:endParaRPr>
          </a:p>
        </p:txBody>
      </p:sp>
      <p:sp>
        <p:nvSpPr>
          <p:cNvPr id="11" name="Slide Number Placeholder 10">
            <a:extLst>
              <a:ext uri="{FF2B5EF4-FFF2-40B4-BE49-F238E27FC236}">
                <a16:creationId xmlns:a16="http://schemas.microsoft.com/office/drawing/2014/main" id="{0EBDAAAC-C96F-342A-6E53-97880B471B31}"/>
              </a:ext>
            </a:extLst>
          </p:cNvPr>
          <p:cNvSpPr>
            <a:spLocks noGrp="1"/>
          </p:cNvSpPr>
          <p:nvPr>
            <p:ph type="sldNum" sz="quarter" idx="12"/>
          </p:nvPr>
        </p:nvSpPr>
        <p:spPr/>
        <p:txBody>
          <a:bodyPr/>
          <a:lstStyle/>
          <a:p>
            <a:fld id="{B6F15528-21DE-4FAA-801E-634DDDAF4B2B}" type="slidenum">
              <a:rPr lang="en-US" smtClean="0">
                <a:solidFill>
                  <a:schemeClr val="bg1"/>
                </a:solidFill>
              </a:rPr>
              <a:pPr/>
              <a:t>34</a:t>
            </a:fld>
            <a:endParaRPr lang="en-US" dirty="0">
              <a:solidFill>
                <a:schemeClr val="bg1"/>
              </a:solidFill>
            </a:endParaRPr>
          </a:p>
        </p:txBody>
      </p:sp>
    </p:spTree>
    <p:extLst>
      <p:ext uri="{BB962C8B-B14F-4D97-AF65-F5344CB8AC3E}">
        <p14:creationId xmlns:p14="http://schemas.microsoft.com/office/powerpoint/2010/main" val="2881177766"/>
      </p:ext>
    </p:extLst>
  </p:cSld>
  <p:clrMapOvr>
    <a:masterClrMapping/>
  </p:clrMapOvr>
  <p:transition spd="slow">
    <p:push dir="u"/>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4734204" y="3372009"/>
            <a:ext cx="8819592" cy="1771491"/>
          </a:xfrm>
          <a:prstGeom prst="rect">
            <a:avLst/>
          </a:prstGeom>
        </p:spPr>
        <p:txBody>
          <a:bodyPr lIns="0" tIns="0" rIns="0" bIns="0" rtlCol="0" anchor="t">
            <a:spAutoFit/>
          </a:bodyPr>
          <a:lstStyle/>
          <a:p>
            <a:pPr marL="0" lvl="0" indent="0" algn="l">
              <a:lnSpc>
                <a:spcPts val="14510"/>
              </a:lnSpc>
              <a:spcBef>
                <a:spcPct val="0"/>
              </a:spcBef>
            </a:pPr>
            <a:r>
              <a:rPr lang="en-US" sz="10364" dirty="0">
                <a:solidFill>
                  <a:srgbClr val="051D40"/>
                </a:solidFill>
                <a:latin typeface="Open Sans Extra Bold"/>
                <a:ea typeface="Open Sans Extra Bold"/>
                <a:cs typeface="Open Sans Extra Bold"/>
                <a:sym typeface="Open Sans Extra Bold"/>
              </a:rPr>
              <a:t>THANK YOU!</a:t>
            </a:r>
          </a:p>
        </p:txBody>
      </p:sp>
      <p:grpSp>
        <p:nvGrpSpPr>
          <p:cNvPr id="15" name="Group 15"/>
          <p:cNvGrpSpPr/>
          <p:nvPr/>
        </p:nvGrpSpPr>
        <p:grpSpPr>
          <a:xfrm>
            <a:off x="-152400" y="0"/>
            <a:ext cx="18440400" cy="756959"/>
            <a:chOff x="0" y="0"/>
            <a:chExt cx="1551036" cy="199364"/>
          </a:xfrm>
        </p:grpSpPr>
        <p:sp>
          <p:nvSpPr>
            <p:cNvPr id="16" name="Freeform 16"/>
            <p:cNvSpPr/>
            <p:nvPr/>
          </p:nvSpPr>
          <p:spPr>
            <a:xfrm>
              <a:off x="0" y="0"/>
              <a:ext cx="1551036" cy="199364"/>
            </a:xfrm>
            <a:custGeom>
              <a:avLst/>
              <a:gdLst/>
              <a:ahLst/>
              <a:cxnLst/>
              <a:rect l="l" t="t" r="r" b="b"/>
              <a:pathLst>
                <a:path w="1551036" h="199364">
                  <a:moveTo>
                    <a:pt x="0" y="0"/>
                  </a:moveTo>
                  <a:lnTo>
                    <a:pt x="1551036" y="0"/>
                  </a:lnTo>
                  <a:lnTo>
                    <a:pt x="1551036" y="199364"/>
                  </a:lnTo>
                  <a:lnTo>
                    <a:pt x="0" y="199364"/>
                  </a:lnTo>
                  <a:close/>
                </a:path>
              </a:pathLst>
            </a:custGeom>
            <a:solidFill>
              <a:srgbClr val="5B98BA"/>
            </a:solidFill>
            <a:ln cap="sq">
              <a:noFill/>
              <a:prstDash val="solid"/>
              <a:miter/>
            </a:ln>
          </p:spPr>
          <p:txBody>
            <a:bodyPr/>
            <a:lstStyle/>
            <a:p>
              <a:endParaRPr lang="en-US" dirty="0"/>
            </a:p>
          </p:txBody>
        </p:sp>
        <p:sp>
          <p:nvSpPr>
            <p:cNvPr id="17" name="TextBox 17"/>
            <p:cNvSpPr txBox="1"/>
            <p:nvPr/>
          </p:nvSpPr>
          <p:spPr>
            <a:xfrm>
              <a:off x="0" y="-38100"/>
              <a:ext cx="1551036" cy="237464"/>
            </a:xfrm>
            <a:prstGeom prst="rect">
              <a:avLst/>
            </a:prstGeom>
          </p:spPr>
          <p:txBody>
            <a:bodyPr lIns="50800" tIns="50800" rIns="50800" bIns="50800" rtlCol="0" anchor="ctr"/>
            <a:lstStyle/>
            <a:p>
              <a:pPr algn="ctr">
                <a:lnSpc>
                  <a:spcPts val="2659"/>
                </a:lnSpc>
              </a:pPr>
              <a:endParaRPr/>
            </a:p>
          </p:txBody>
        </p:sp>
      </p:grpSp>
      <p:grpSp>
        <p:nvGrpSpPr>
          <p:cNvPr id="18" name="Group 18"/>
          <p:cNvGrpSpPr/>
          <p:nvPr/>
        </p:nvGrpSpPr>
        <p:grpSpPr>
          <a:xfrm>
            <a:off x="-381000" y="9530041"/>
            <a:ext cx="18669000" cy="756959"/>
            <a:chOff x="0" y="0"/>
            <a:chExt cx="1551036" cy="199364"/>
          </a:xfrm>
        </p:grpSpPr>
        <p:sp>
          <p:nvSpPr>
            <p:cNvPr id="19" name="Freeform 19"/>
            <p:cNvSpPr/>
            <p:nvPr/>
          </p:nvSpPr>
          <p:spPr>
            <a:xfrm>
              <a:off x="0" y="0"/>
              <a:ext cx="1551036" cy="199364"/>
            </a:xfrm>
            <a:custGeom>
              <a:avLst/>
              <a:gdLst/>
              <a:ahLst/>
              <a:cxnLst/>
              <a:rect l="l" t="t" r="r" b="b"/>
              <a:pathLst>
                <a:path w="1551036" h="199364">
                  <a:moveTo>
                    <a:pt x="0" y="0"/>
                  </a:moveTo>
                  <a:lnTo>
                    <a:pt x="1551036" y="0"/>
                  </a:lnTo>
                  <a:lnTo>
                    <a:pt x="1551036" y="199364"/>
                  </a:lnTo>
                  <a:lnTo>
                    <a:pt x="0" y="199364"/>
                  </a:lnTo>
                  <a:close/>
                </a:path>
              </a:pathLst>
            </a:custGeom>
            <a:solidFill>
              <a:srgbClr val="5B98BA"/>
            </a:solidFill>
            <a:ln cap="sq">
              <a:noFill/>
              <a:prstDash val="solid"/>
              <a:miter/>
            </a:ln>
          </p:spPr>
          <p:txBody>
            <a:bodyPr/>
            <a:lstStyle/>
            <a:p>
              <a:endParaRPr lang="en-US"/>
            </a:p>
          </p:txBody>
        </p:sp>
        <p:sp>
          <p:nvSpPr>
            <p:cNvPr id="20" name="TextBox 20"/>
            <p:cNvSpPr txBox="1"/>
            <p:nvPr/>
          </p:nvSpPr>
          <p:spPr>
            <a:xfrm>
              <a:off x="0" y="-38100"/>
              <a:ext cx="1551036" cy="237464"/>
            </a:xfrm>
            <a:prstGeom prst="rect">
              <a:avLst/>
            </a:prstGeom>
          </p:spPr>
          <p:txBody>
            <a:bodyPr lIns="50800" tIns="50800" rIns="50800" bIns="50800" rtlCol="0" anchor="ctr"/>
            <a:lstStyle/>
            <a:p>
              <a:pPr algn="ctr">
                <a:lnSpc>
                  <a:spcPts val="2659"/>
                </a:lnSpc>
              </a:pPr>
              <a:endParaRPr/>
            </a:p>
          </p:txBody>
        </p:sp>
      </p:grpSp>
      <p:sp>
        <p:nvSpPr>
          <p:cNvPr id="21" name="Freeform 21"/>
          <p:cNvSpPr/>
          <p:nvPr/>
        </p:nvSpPr>
        <p:spPr>
          <a:xfrm>
            <a:off x="-4925441" y="3609788"/>
            <a:ext cx="9392643" cy="9529477"/>
          </a:xfrm>
          <a:custGeom>
            <a:avLst/>
            <a:gdLst/>
            <a:ahLst/>
            <a:cxnLst/>
            <a:rect l="l" t="t" r="r" b="b"/>
            <a:pathLst>
              <a:path w="9392643" h="9529477">
                <a:moveTo>
                  <a:pt x="0" y="0"/>
                </a:moveTo>
                <a:lnTo>
                  <a:pt x="9392643" y="0"/>
                </a:lnTo>
                <a:lnTo>
                  <a:pt x="9392643" y="9529476"/>
                </a:lnTo>
                <a:lnTo>
                  <a:pt x="0" y="9529476"/>
                </a:lnTo>
                <a:lnTo>
                  <a:pt x="0" y="0"/>
                </a:lnTo>
                <a:close/>
              </a:path>
            </a:pathLst>
          </a:custGeom>
          <a:blipFill>
            <a:blip r:embed="rId2">
              <a:alphaModFix amt="20999"/>
              <a:extLst>
                <a:ext uri="{96DAC541-7B7A-43D3-8B79-37D633B846F1}">
                  <asvg:svgBlip xmlns:asvg="http://schemas.microsoft.com/office/drawing/2016/SVG/main" r:embed="rId3"/>
                </a:ext>
              </a:extLst>
            </a:blip>
            <a:stretch>
              <a:fillRect/>
            </a:stretch>
          </a:blipFill>
        </p:spPr>
        <p:txBody>
          <a:bodyPr/>
          <a:lstStyle/>
          <a:p>
            <a:endParaRPr lang="en-US"/>
          </a:p>
        </p:txBody>
      </p:sp>
      <p:sp>
        <p:nvSpPr>
          <p:cNvPr id="24" name="Freeform 15">
            <a:extLst>
              <a:ext uri="{FF2B5EF4-FFF2-40B4-BE49-F238E27FC236}">
                <a16:creationId xmlns:a16="http://schemas.microsoft.com/office/drawing/2014/main" id="{D5D7AFA6-F9C0-3868-0CEB-050F4197A897}"/>
              </a:ext>
            </a:extLst>
          </p:cNvPr>
          <p:cNvSpPr/>
          <p:nvPr/>
        </p:nvSpPr>
        <p:spPr>
          <a:xfrm>
            <a:off x="12044171" y="6559599"/>
            <a:ext cx="1679469" cy="1544028"/>
          </a:xfrm>
          <a:custGeom>
            <a:avLst/>
            <a:gdLst/>
            <a:ahLst/>
            <a:cxnLst/>
            <a:rect l="l" t="t" r="r" b="b"/>
            <a:pathLst>
              <a:path w="1679469" h="1544028">
                <a:moveTo>
                  <a:pt x="0" y="0"/>
                </a:moveTo>
                <a:lnTo>
                  <a:pt x="1679469" y="0"/>
                </a:lnTo>
                <a:lnTo>
                  <a:pt x="1679469" y="1544028"/>
                </a:lnTo>
                <a:lnTo>
                  <a:pt x="0" y="1544028"/>
                </a:lnTo>
                <a:lnTo>
                  <a:pt x="0" y="0"/>
                </a:lnTo>
                <a:close/>
              </a:path>
            </a:pathLst>
          </a:custGeom>
          <a:blipFill>
            <a:blip r:embed="rId4"/>
            <a:stretch>
              <a:fillRect/>
            </a:stretch>
          </a:blipFill>
        </p:spPr>
        <p:txBody>
          <a:bodyPr/>
          <a:lstStyle/>
          <a:p>
            <a:endParaRPr lang="en-US"/>
          </a:p>
        </p:txBody>
      </p:sp>
      <p:sp>
        <p:nvSpPr>
          <p:cNvPr id="25" name="Freeform 16">
            <a:extLst>
              <a:ext uri="{FF2B5EF4-FFF2-40B4-BE49-F238E27FC236}">
                <a16:creationId xmlns:a16="http://schemas.microsoft.com/office/drawing/2014/main" id="{789558F0-BC38-1121-6545-A3195C7078A5}"/>
              </a:ext>
            </a:extLst>
          </p:cNvPr>
          <p:cNvSpPr/>
          <p:nvPr/>
        </p:nvSpPr>
        <p:spPr>
          <a:xfrm>
            <a:off x="7968173" y="6559599"/>
            <a:ext cx="3070805" cy="1544028"/>
          </a:xfrm>
          <a:custGeom>
            <a:avLst/>
            <a:gdLst/>
            <a:ahLst/>
            <a:cxnLst/>
            <a:rect l="l" t="t" r="r" b="b"/>
            <a:pathLst>
              <a:path w="3070805" h="1544028">
                <a:moveTo>
                  <a:pt x="0" y="0"/>
                </a:moveTo>
                <a:lnTo>
                  <a:pt x="3070805" y="0"/>
                </a:lnTo>
                <a:lnTo>
                  <a:pt x="3070805" y="1544028"/>
                </a:lnTo>
                <a:lnTo>
                  <a:pt x="0" y="1544028"/>
                </a:lnTo>
                <a:lnTo>
                  <a:pt x="0" y="0"/>
                </a:lnTo>
                <a:close/>
              </a:path>
            </a:pathLst>
          </a:custGeom>
          <a:blipFill>
            <a:blip r:embed="rId5"/>
            <a:stretch>
              <a:fillRect/>
            </a:stretch>
          </a:blipFill>
        </p:spPr>
        <p:txBody>
          <a:bodyPr/>
          <a:lstStyle/>
          <a:p>
            <a:endParaRPr lang="en-US"/>
          </a:p>
        </p:txBody>
      </p:sp>
      <p:pic>
        <p:nvPicPr>
          <p:cNvPr id="26" name="Picture 25" descr="A blue and black logo&#10;&#10;Description automatically generated">
            <a:extLst>
              <a:ext uri="{FF2B5EF4-FFF2-40B4-BE49-F238E27FC236}">
                <a16:creationId xmlns:a16="http://schemas.microsoft.com/office/drawing/2014/main" id="{0C96C8C6-FAE4-9BBE-70F1-B9F123336036}"/>
              </a:ext>
            </a:extLst>
          </p:cNvPr>
          <p:cNvPicPr>
            <a:picLocks noChangeAspect="1"/>
          </p:cNvPicPr>
          <p:nvPr/>
        </p:nvPicPr>
        <p:blipFill>
          <a:blip r:embed="rId6">
            <a:biLevel thresh="75000"/>
            <a:extLst>
              <a:ext uri="{28A0092B-C50C-407E-A947-70E740481C1C}">
                <a14:useLocalDpi xmlns:a14="http://schemas.microsoft.com/office/drawing/2010/main" val="0"/>
              </a:ext>
            </a:extLst>
          </a:blip>
          <a:stretch>
            <a:fillRect/>
          </a:stretch>
        </p:blipFill>
        <p:spPr>
          <a:xfrm>
            <a:off x="4238602" y="6609239"/>
            <a:ext cx="2724379" cy="1444747"/>
          </a:xfrm>
          <a:prstGeom prst="rect">
            <a:avLst/>
          </a:prstGeom>
        </p:spPr>
      </p:pic>
    </p:spTree>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5143500"/>
          </a:xfrm>
          <a:custGeom>
            <a:avLst/>
            <a:gdLst/>
            <a:ahLst/>
            <a:cxnLst/>
            <a:rect l="l" t="t" r="r" b="b"/>
            <a:pathLst>
              <a:path w="18288000" h="5143500">
                <a:moveTo>
                  <a:pt x="0" y="0"/>
                </a:moveTo>
                <a:lnTo>
                  <a:pt x="18288000" y="0"/>
                </a:lnTo>
                <a:lnTo>
                  <a:pt x="18288000" y="5143500"/>
                </a:lnTo>
                <a:lnTo>
                  <a:pt x="0" y="5143500"/>
                </a:lnTo>
                <a:lnTo>
                  <a:pt x="0" y="0"/>
                </a:lnTo>
                <a:close/>
              </a:path>
            </a:pathLst>
          </a:custGeom>
          <a:blipFill>
            <a:blip r:embed="rId2"/>
            <a:stretch>
              <a:fillRect t="-72406" b="-64482"/>
            </a:stretch>
          </a:blipFill>
        </p:spPr>
        <p:txBody>
          <a:bodyPr/>
          <a:lstStyle/>
          <a:p>
            <a:endParaRPr lang="en-US"/>
          </a:p>
        </p:txBody>
      </p:sp>
      <p:grpSp>
        <p:nvGrpSpPr>
          <p:cNvPr id="3" name="Group 3"/>
          <p:cNvGrpSpPr/>
          <p:nvPr/>
        </p:nvGrpSpPr>
        <p:grpSpPr>
          <a:xfrm>
            <a:off x="-188217" y="9258300"/>
            <a:ext cx="18476217" cy="1028700"/>
            <a:chOff x="0" y="0"/>
            <a:chExt cx="4866164" cy="270933"/>
          </a:xfrm>
        </p:grpSpPr>
        <p:sp>
          <p:nvSpPr>
            <p:cNvPr id="4" name="Freeform 4"/>
            <p:cNvSpPr/>
            <p:nvPr/>
          </p:nvSpPr>
          <p:spPr>
            <a:xfrm>
              <a:off x="0" y="0"/>
              <a:ext cx="4866164" cy="270933"/>
            </a:xfrm>
            <a:custGeom>
              <a:avLst/>
              <a:gdLst/>
              <a:ahLst/>
              <a:cxnLst/>
              <a:rect l="l" t="t" r="r" b="b"/>
              <a:pathLst>
                <a:path w="4866164" h="270933">
                  <a:moveTo>
                    <a:pt x="0" y="0"/>
                  </a:moveTo>
                  <a:lnTo>
                    <a:pt x="4866164" y="0"/>
                  </a:lnTo>
                  <a:lnTo>
                    <a:pt x="4866164" y="270933"/>
                  </a:lnTo>
                  <a:lnTo>
                    <a:pt x="0" y="270933"/>
                  </a:lnTo>
                  <a:close/>
                </a:path>
              </a:pathLst>
            </a:custGeom>
            <a:solidFill>
              <a:srgbClr val="5B98BA"/>
            </a:solidFill>
            <a:ln cap="sq">
              <a:noFill/>
              <a:prstDash val="solid"/>
              <a:miter/>
            </a:ln>
          </p:spPr>
          <p:txBody>
            <a:bodyPr/>
            <a:lstStyle/>
            <a:p>
              <a:endParaRPr lang="en-US"/>
            </a:p>
          </p:txBody>
        </p:sp>
        <p:sp>
          <p:nvSpPr>
            <p:cNvPr id="5" name="TextBox 5"/>
            <p:cNvSpPr txBox="1"/>
            <p:nvPr/>
          </p:nvSpPr>
          <p:spPr>
            <a:xfrm>
              <a:off x="0" y="-38100"/>
              <a:ext cx="4866164" cy="309033"/>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6" name="Group 6"/>
          <p:cNvGrpSpPr/>
          <p:nvPr/>
        </p:nvGrpSpPr>
        <p:grpSpPr>
          <a:xfrm>
            <a:off x="1604940" y="1437829"/>
            <a:ext cx="15078118" cy="7411342"/>
            <a:chOff x="0" y="0"/>
            <a:chExt cx="3042735" cy="1344760"/>
          </a:xfrm>
        </p:grpSpPr>
        <p:sp>
          <p:nvSpPr>
            <p:cNvPr id="7" name="Freeform 7"/>
            <p:cNvSpPr/>
            <p:nvPr/>
          </p:nvSpPr>
          <p:spPr>
            <a:xfrm>
              <a:off x="0" y="0"/>
              <a:ext cx="3042735" cy="1344760"/>
            </a:xfrm>
            <a:custGeom>
              <a:avLst/>
              <a:gdLst/>
              <a:ahLst/>
              <a:cxnLst/>
              <a:rect l="l" t="t" r="r" b="b"/>
              <a:pathLst>
                <a:path w="3042735" h="1344760">
                  <a:moveTo>
                    <a:pt x="0" y="0"/>
                  </a:moveTo>
                  <a:lnTo>
                    <a:pt x="3042735" y="0"/>
                  </a:lnTo>
                  <a:lnTo>
                    <a:pt x="3042735" y="1344760"/>
                  </a:lnTo>
                  <a:lnTo>
                    <a:pt x="0" y="1344760"/>
                  </a:lnTo>
                  <a:close/>
                </a:path>
              </a:pathLst>
            </a:custGeom>
            <a:solidFill>
              <a:srgbClr val="145DA0"/>
            </a:solidFill>
            <a:ln cap="sq">
              <a:noFill/>
              <a:prstDash val="solid"/>
              <a:miter/>
            </a:ln>
          </p:spPr>
          <p:txBody>
            <a:bodyPr/>
            <a:lstStyle/>
            <a:p>
              <a:endParaRPr lang="en-US"/>
            </a:p>
          </p:txBody>
        </p:sp>
        <p:sp>
          <p:nvSpPr>
            <p:cNvPr id="8" name="TextBox 8"/>
            <p:cNvSpPr txBox="1"/>
            <p:nvPr/>
          </p:nvSpPr>
          <p:spPr>
            <a:xfrm>
              <a:off x="0" y="-38100"/>
              <a:ext cx="3042735" cy="1382860"/>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9" name="TextBox 9"/>
          <p:cNvSpPr txBox="1"/>
          <p:nvPr/>
        </p:nvSpPr>
        <p:spPr>
          <a:xfrm>
            <a:off x="6269834" y="1969608"/>
            <a:ext cx="5748323" cy="992039"/>
          </a:xfrm>
          <a:prstGeom prst="rect">
            <a:avLst/>
          </a:prstGeom>
        </p:spPr>
        <p:txBody>
          <a:bodyPr lIns="0" tIns="0" rIns="0" bIns="0" rtlCol="0" anchor="t">
            <a:spAutoFit/>
          </a:bodyPr>
          <a:lstStyle/>
          <a:p>
            <a:pPr marL="0" lvl="0" indent="0" algn="ctr">
              <a:lnSpc>
                <a:spcPts val="8195"/>
              </a:lnSpc>
              <a:spcBef>
                <a:spcPct val="0"/>
              </a:spcBef>
            </a:pPr>
            <a:r>
              <a:rPr lang="en-US" sz="5854" dirty="0">
                <a:solidFill>
                  <a:srgbClr val="FDFDFD"/>
                </a:solidFill>
                <a:latin typeface="Open Sans Extra Bold"/>
                <a:ea typeface="Open Sans Extra Bold"/>
                <a:cs typeface="Open Sans Extra Bold"/>
                <a:sym typeface="Open Sans Extra Bold"/>
              </a:rPr>
              <a:t>Introduction</a:t>
            </a:r>
          </a:p>
        </p:txBody>
      </p:sp>
      <p:sp>
        <p:nvSpPr>
          <p:cNvPr id="10" name="TextBox 10"/>
          <p:cNvSpPr txBox="1"/>
          <p:nvPr/>
        </p:nvSpPr>
        <p:spPr>
          <a:xfrm>
            <a:off x="3454373" y="3499497"/>
            <a:ext cx="11379246" cy="3816942"/>
          </a:xfrm>
          <a:prstGeom prst="rect">
            <a:avLst/>
          </a:prstGeom>
        </p:spPr>
        <p:txBody>
          <a:bodyPr wrap="square" lIns="0" tIns="0" rIns="0" bIns="0" rtlCol="0" anchor="t">
            <a:spAutoFit/>
          </a:bodyPr>
          <a:lstStyle/>
          <a:p>
            <a:pPr algn="ctr">
              <a:lnSpc>
                <a:spcPct val="150000"/>
              </a:lnSpc>
              <a:spcBef>
                <a:spcPct val="0"/>
              </a:spcBef>
            </a:pPr>
            <a:r>
              <a:rPr lang="en-US" sz="2800" spc="-46" dirty="0">
                <a:solidFill>
                  <a:srgbClr val="FDFDFD"/>
                </a:solidFill>
                <a:latin typeface="Poppins"/>
                <a:ea typeface="Poppins"/>
                <a:cs typeface="Poppins"/>
                <a:sym typeface="Poppins"/>
              </a:rPr>
              <a:t>This project involves the design, implementation, and security of a network infrastructure for a college campus using Cisco Packet Tracer. The campus network must support multiple users, including students, faculty, and administrative staff, while ensuring secure and efficient connectivity across various buildings and departments. </a:t>
            </a:r>
          </a:p>
        </p:txBody>
      </p:sp>
      <p:sp>
        <p:nvSpPr>
          <p:cNvPr id="11" name="Slide Number Placeholder 10">
            <a:extLst>
              <a:ext uri="{FF2B5EF4-FFF2-40B4-BE49-F238E27FC236}">
                <a16:creationId xmlns:a16="http://schemas.microsoft.com/office/drawing/2014/main" id="{0EBDAAAC-C96F-342A-6E53-97880B471B31}"/>
              </a:ext>
            </a:extLst>
          </p:cNvPr>
          <p:cNvSpPr>
            <a:spLocks noGrp="1"/>
          </p:cNvSpPr>
          <p:nvPr>
            <p:ph type="sldNum" sz="quarter" idx="12"/>
          </p:nvPr>
        </p:nvSpPr>
        <p:spPr/>
        <p:txBody>
          <a:bodyPr/>
          <a:lstStyle/>
          <a:p>
            <a:fld id="{B6F15528-21DE-4FAA-801E-634DDDAF4B2B}" type="slidenum">
              <a:rPr lang="en-US" smtClean="0">
                <a:solidFill>
                  <a:schemeClr val="bg1"/>
                </a:solidFill>
              </a:rPr>
              <a:pPr/>
              <a:t>4</a:t>
            </a:fld>
            <a:endParaRPr lang="en-US" dirty="0">
              <a:solidFill>
                <a:schemeClr val="bg1"/>
              </a:solidFill>
            </a:endParaRPr>
          </a:p>
        </p:txBody>
      </p:sp>
    </p:spTree>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6656283" y="-2445901"/>
            <a:ext cx="15178802" cy="15178802"/>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145DA0"/>
              </a:solidFill>
              <a:prstDash val="solid"/>
              <a:miter/>
            </a:ln>
          </p:spPr>
          <p:txBody>
            <a:bodyPr/>
            <a:lstStyle/>
            <a:p>
              <a:endParaRPr lang="en-US"/>
            </a:p>
          </p:txBody>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6007842" y="-1797460"/>
            <a:ext cx="13881919" cy="13881919"/>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solidFill>
          </p:spPr>
          <p:txBody>
            <a:bodyPr/>
            <a:lstStyle/>
            <a:p>
              <a:endParaRPr lang="en-US"/>
            </a:p>
          </p:txBody>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8" name="TextBox 8"/>
          <p:cNvSpPr txBox="1"/>
          <p:nvPr/>
        </p:nvSpPr>
        <p:spPr>
          <a:xfrm>
            <a:off x="1028700" y="3399437"/>
            <a:ext cx="6033363" cy="2482474"/>
          </a:xfrm>
          <a:prstGeom prst="rect">
            <a:avLst/>
          </a:prstGeom>
        </p:spPr>
        <p:txBody>
          <a:bodyPr lIns="0" tIns="0" rIns="0" bIns="0" rtlCol="0" anchor="t">
            <a:spAutoFit/>
          </a:bodyPr>
          <a:lstStyle/>
          <a:p>
            <a:pPr marL="0" lvl="0" indent="0" algn="l">
              <a:lnSpc>
                <a:spcPts val="6553"/>
              </a:lnSpc>
              <a:spcBef>
                <a:spcPct val="0"/>
              </a:spcBef>
            </a:pPr>
            <a:r>
              <a:rPr lang="en-US" sz="4680" dirty="0">
                <a:solidFill>
                  <a:srgbClr val="FDFDFD"/>
                </a:solidFill>
                <a:latin typeface="Open Sans Extra Bold"/>
                <a:ea typeface="Open Sans Extra Bold"/>
                <a:cs typeface="Open Sans Extra Bold"/>
                <a:sym typeface="Open Sans Extra Bold"/>
              </a:rPr>
              <a:t>The project will be completed in four phases:</a:t>
            </a:r>
          </a:p>
        </p:txBody>
      </p:sp>
      <p:sp>
        <p:nvSpPr>
          <p:cNvPr id="10" name="Freeform 10"/>
          <p:cNvSpPr/>
          <p:nvPr/>
        </p:nvSpPr>
        <p:spPr>
          <a:xfrm>
            <a:off x="8618101" y="1767991"/>
            <a:ext cx="1424256" cy="1424256"/>
          </a:xfrm>
          <a:custGeom>
            <a:avLst/>
            <a:gdLst/>
            <a:ahLst/>
            <a:cxnLst/>
            <a:rect l="l" t="t" r="r" b="b"/>
            <a:pathLst>
              <a:path w="1424256" h="1424256">
                <a:moveTo>
                  <a:pt x="0" y="0"/>
                </a:moveTo>
                <a:lnTo>
                  <a:pt x="1424255" y="0"/>
                </a:lnTo>
                <a:lnTo>
                  <a:pt x="1424255" y="1424256"/>
                </a:lnTo>
                <a:lnTo>
                  <a:pt x="0" y="1424256"/>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US"/>
          </a:p>
        </p:txBody>
      </p:sp>
      <p:sp>
        <p:nvSpPr>
          <p:cNvPr id="11" name="TextBox 11"/>
          <p:cNvSpPr txBox="1"/>
          <p:nvPr/>
        </p:nvSpPr>
        <p:spPr>
          <a:xfrm>
            <a:off x="10187415" y="1953042"/>
            <a:ext cx="5768345" cy="967829"/>
          </a:xfrm>
          <a:prstGeom prst="rect">
            <a:avLst/>
          </a:prstGeom>
        </p:spPr>
        <p:txBody>
          <a:bodyPr lIns="0" tIns="0" rIns="0" bIns="0" rtlCol="0" anchor="t">
            <a:spAutoFit/>
          </a:bodyPr>
          <a:lstStyle/>
          <a:p>
            <a:pPr algn="l">
              <a:lnSpc>
                <a:spcPts val="2495"/>
              </a:lnSpc>
            </a:pPr>
            <a:r>
              <a:rPr lang="en-US" sz="2000" b="1" u="none" strike="noStrike" spc="100" dirty="0">
                <a:solidFill>
                  <a:srgbClr val="145DA0"/>
                </a:solidFill>
                <a:latin typeface="Poppins"/>
                <a:ea typeface="Poppins"/>
                <a:cs typeface="Poppins"/>
                <a:sym typeface="Poppins"/>
              </a:rPr>
              <a:t>Network Design and Configuration: </a:t>
            </a:r>
            <a:r>
              <a:rPr lang="en-US" sz="2000" u="none" strike="noStrike" spc="-35" dirty="0">
                <a:solidFill>
                  <a:srgbClr val="145DA0"/>
                </a:solidFill>
                <a:latin typeface="Poppins"/>
                <a:ea typeface="Poppins"/>
                <a:cs typeface="Poppins"/>
                <a:sym typeface="Poppins"/>
              </a:rPr>
              <a:t>Developing the network topology and configuring IP addressing and devices.</a:t>
            </a:r>
          </a:p>
        </p:txBody>
      </p:sp>
      <p:sp>
        <p:nvSpPr>
          <p:cNvPr id="12" name="TextBox 12"/>
          <p:cNvSpPr txBox="1"/>
          <p:nvPr/>
        </p:nvSpPr>
        <p:spPr>
          <a:xfrm>
            <a:off x="8763159" y="2041203"/>
            <a:ext cx="1134140" cy="801632"/>
          </a:xfrm>
          <a:prstGeom prst="rect">
            <a:avLst/>
          </a:prstGeom>
        </p:spPr>
        <p:txBody>
          <a:bodyPr lIns="0" tIns="0" rIns="0" bIns="0" rtlCol="0" anchor="t">
            <a:spAutoFit/>
          </a:bodyPr>
          <a:lstStyle/>
          <a:p>
            <a:pPr marL="0" lvl="0" indent="0" algn="ctr">
              <a:lnSpc>
                <a:spcPts val="6697"/>
              </a:lnSpc>
              <a:spcBef>
                <a:spcPct val="0"/>
              </a:spcBef>
            </a:pPr>
            <a:r>
              <a:rPr lang="en-US" sz="4784" dirty="0">
                <a:solidFill>
                  <a:srgbClr val="FDFDFD"/>
                </a:solidFill>
                <a:latin typeface="Open Sans Extra Bold"/>
                <a:ea typeface="Open Sans Extra Bold"/>
                <a:cs typeface="Open Sans Extra Bold"/>
                <a:sym typeface="Open Sans Extra Bold"/>
              </a:rPr>
              <a:t>01</a:t>
            </a:r>
          </a:p>
        </p:txBody>
      </p:sp>
      <p:sp>
        <p:nvSpPr>
          <p:cNvPr id="13" name="Freeform 13"/>
          <p:cNvSpPr/>
          <p:nvPr/>
        </p:nvSpPr>
        <p:spPr>
          <a:xfrm>
            <a:off x="9144000" y="3541391"/>
            <a:ext cx="1424256" cy="1424256"/>
          </a:xfrm>
          <a:custGeom>
            <a:avLst/>
            <a:gdLst/>
            <a:ahLst/>
            <a:cxnLst/>
            <a:rect l="l" t="t" r="r" b="b"/>
            <a:pathLst>
              <a:path w="1424256" h="1424256">
                <a:moveTo>
                  <a:pt x="0" y="0"/>
                </a:moveTo>
                <a:lnTo>
                  <a:pt x="1424256" y="0"/>
                </a:lnTo>
                <a:lnTo>
                  <a:pt x="1424256" y="1424256"/>
                </a:lnTo>
                <a:lnTo>
                  <a:pt x="0" y="1424256"/>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US"/>
          </a:p>
        </p:txBody>
      </p:sp>
      <p:sp>
        <p:nvSpPr>
          <p:cNvPr id="14" name="TextBox 14"/>
          <p:cNvSpPr txBox="1"/>
          <p:nvPr/>
        </p:nvSpPr>
        <p:spPr>
          <a:xfrm>
            <a:off x="10713314" y="3616485"/>
            <a:ext cx="5768345" cy="1274067"/>
          </a:xfrm>
          <a:prstGeom prst="rect">
            <a:avLst/>
          </a:prstGeom>
        </p:spPr>
        <p:txBody>
          <a:bodyPr lIns="0" tIns="0" rIns="0" bIns="0" rtlCol="0" anchor="t">
            <a:spAutoFit/>
          </a:bodyPr>
          <a:lstStyle/>
          <a:p>
            <a:pPr algn="l">
              <a:lnSpc>
                <a:spcPts val="2495"/>
              </a:lnSpc>
            </a:pPr>
            <a:r>
              <a:rPr lang="en-US" sz="2000" b="1" u="none" strike="noStrike" spc="100" dirty="0">
                <a:solidFill>
                  <a:srgbClr val="145DA0"/>
                </a:solidFill>
                <a:latin typeface="Poppins"/>
                <a:ea typeface="Poppins"/>
                <a:cs typeface="Poppins"/>
                <a:sym typeface="Poppins"/>
              </a:rPr>
              <a:t>VLAN and Inter-VLAN Routing: </a:t>
            </a:r>
            <a:r>
              <a:rPr lang="en-US" sz="2000" u="none" strike="noStrike" spc="-35" dirty="0">
                <a:solidFill>
                  <a:srgbClr val="145DA0"/>
                </a:solidFill>
                <a:latin typeface="Poppins"/>
                <a:ea typeface="Poppins"/>
                <a:cs typeface="Poppins"/>
                <a:sym typeface="Poppins"/>
              </a:rPr>
              <a:t>Setting up VLANs to segment different user groups and configuring inter-VLAN routing for seamless communication.</a:t>
            </a:r>
          </a:p>
        </p:txBody>
      </p:sp>
      <p:sp>
        <p:nvSpPr>
          <p:cNvPr id="15" name="TextBox 15"/>
          <p:cNvSpPr txBox="1"/>
          <p:nvPr/>
        </p:nvSpPr>
        <p:spPr>
          <a:xfrm>
            <a:off x="9289058" y="3814603"/>
            <a:ext cx="1134140" cy="801632"/>
          </a:xfrm>
          <a:prstGeom prst="rect">
            <a:avLst/>
          </a:prstGeom>
        </p:spPr>
        <p:txBody>
          <a:bodyPr lIns="0" tIns="0" rIns="0" bIns="0" rtlCol="0" anchor="t">
            <a:spAutoFit/>
          </a:bodyPr>
          <a:lstStyle/>
          <a:p>
            <a:pPr marL="0" lvl="0" indent="0" algn="ctr">
              <a:lnSpc>
                <a:spcPts val="6697"/>
              </a:lnSpc>
              <a:spcBef>
                <a:spcPct val="0"/>
              </a:spcBef>
            </a:pPr>
            <a:r>
              <a:rPr lang="en-US" sz="4784" dirty="0">
                <a:solidFill>
                  <a:srgbClr val="FDFDFD"/>
                </a:solidFill>
                <a:latin typeface="Open Sans Extra Bold"/>
                <a:ea typeface="Open Sans Extra Bold"/>
                <a:cs typeface="Open Sans Extra Bold"/>
                <a:sym typeface="Open Sans Extra Bold"/>
              </a:rPr>
              <a:t>02</a:t>
            </a:r>
          </a:p>
        </p:txBody>
      </p:sp>
      <p:sp>
        <p:nvSpPr>
          <p:cNvPr id="16" name="Freeform 16"/>
          <p:cNvSpPr/>
          <p:nvPr/>
        </p:nvSpPr>
        <p:spPr>
          <a:xfrm>
            <a:off x="9144000" y="5318072"/>
            <a:ext cx="1424256" cy="1424256"/>
          </a:xfrm>
          <a:custGeom>
            <a:avLst/>
            <a:gdLst/>
            <a:ahLst/>
            <a:cxnLst/>
            <a:rect l="l" t="t" r="r" b="b"/>
            <a:pathLst>
              <a:path w="1424256" h="1424256">
                <a:moveTo>
                  <a:pt x="0" y="0"/>
                </a:moveTo>
                <a:lnTo>
                  <a:pt x="1424256" y="0"/>
                </a:lnTo>
                <a:lnTo>
                  <a:pt x="1424256" y="1424256"/>
                </a:lnTo>
                <a:lnTo>
                  <a:pt x="0" y="1424256"/>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US"/>
          </a:p>
        </p:txBody>
      </p:sp>
      <p:sp>
        <p:nvSpPr>
          <p:cNvPr id="17" name="TextBox 17"/>
          <p:cNvSpPr txBox="1"/>
          <p:nvPr/>
        </p:nvSpPr>
        <p:spPr>
          <a:xfrm>
            <a:off x="10713314" y="5358657"/>
            <a:ext cx="5768345" cy="1266885"/>
          </a:xfrm>
          <a:prstGeom prst="rect">
            <a:avLst/>
          </a:prstGeom>
        </p:spPr>
        <p:txBody>
          <a:bodyPr lIns="0" tIns="0" rIns="0" bIns="0" rtlCol="0" anchor="t">
            <a:spAutoFit/>
          </a:bodyPr>
          <a:lstStyle/>
          <a:p>
            <a:pPr algn="l">
              <a:lnSpc>
                <a:spcPts val="2495"/>
              </a:lnSpc>
            </a:pPr>
            <a:r>
              <a:rPr lang="en-US" sz="2000" b="1" u="none" strike="noStrike" spc="100" dirty="0">
                <a:solidFill>
                  <a:srgbClr val="145DA0"/>
                </a:solidFill>
                <a:latin typeface="Poppins"/>
                <a:ea typeface="Poppins"/>
                <a:cs typeface="Poppins"/>
                <a:sym typeface="Poppins"/>
              </a:rPr>
              <a:t>Network Security Implementation: </a:t>
            </a:r>
            <a:r>
              <a:rPr lang="en-US" sz="2000" u="none" strike="noStrike" spc="-35" dirty="0">
                <a:solidFill>
                  <a:srgbClr val="145DA0"/>
                </a:solidFill>
                <a:latin typeface="Poppins"/>
                <a:ea typeface="Poppins"/>
                <a:cs typeface="Poppins"/>
                <a:sym typeface="Poppins"/>
              </a:rPr>
              <a:t>Applying security measures such as ACLs, port security, and firewalls to protect sensitive data and ensure network integrity.</a:t>
            </a:r>
          </a:p>
        </p:txBody>
      </p:sp>
      <p:sp>
        <p:nvSpPr>
          <p:cNvPr id="18" name="TextBox 18"/>
          <p:cNvSpPr txBox="1"/>
          <p:nvPr/>
        </p:nvSpPr>
        <p:spPr>
          <a:xfrm>
            <a:off x="9289058" y="5591284"/>
            <a:ext cx="1134140" cy="801632"/>
          </a:xfrm>
          <a:prstGeom prst="rect">
            <a:avLst/>
          </a:prstGeom>
        </p:spPr>
        <p:txBody>
          <a:bodyPr lIns="0" tIns="0" rIns="0" bIns="0" rtlCol="0" anchor="t">
            <a:spAutoFit/>
          </a:bodyPr>
          <a:lstStyle/>
          <a:p>
            <a:pPr marL="0" lvl="0" indent="0" algn="ctr">
              <a:lnSpc>
                <a:spcPts val="6697"/>
              </a:lnSpc>
              <a:spcBef>
                <a:spcPct val="0"/>
              </a:spcBef>
            </a:pPr>
            <a:r>
              <a:rPr lang="en-US" sz="4784" dirty="0">
                <a:solidFill>
                  <a:srgbClr val="FDFDFD"/>
                </a:solidFill>
                <a:latin typeface="Open Sans Extra Bold"/>
                <a:ea typeface="Open Sans Extra Bold"/>
                <a:cs typeface="Open Sans Extra Bold"/>
                <a:sym typeface="Open Sans Extra Bold"/>
              </a:rPr>
              <a:t>03</a:t>
            </a:r>
          </a:p>
        </p:txBody>
      </p:sp>
      <p:sp>
        <p:nvSpPr>
          <p:cNvPr id="19" name="Freeform 19"/>
          <p:cNvSpPr/>
          <p:nvPr/>
        </p:nvSpPr>
        <p:spPr>
          <a:xfrm>
            <a:off x="8618101" y="7094753"/>
            <a:ext cx="1424256" cy="1424256"/>
          </a:xfrm>
          <a:custGeom>
            <a:avLst/>
            <a:gdLst/>
            <a:ahLst/>
            <a:cxnLst/>
            <a:rect l="l" t="t" r="r" b="b"/>
            <a:pathLst>
              <a:path w="1424256" h="1424256">
                <a:moveTo>
                  <a:pt x="0" y="0"/>
                </a:moveTo>
                <a:lnTo>
                  <a:pt x="1424255" y="0"/>
                </a:lnTo>
                <a:lnTo>
                  <a:pt x="1424255" y="1424256"/>
                </a:lnTo>
                <a:lnTo>
                  <a:pt x="0" y="1424256"/>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US"/>
          </a:p>
        </p:txBody>
      </p:sp>
      <p:sp>
        <p:nvSpPr>
          <p:cNvPr id="20" name="TextBox 20"/>
          <p:cNvSpPr txBox="1"/>
          <p:nvPr/>
        </p:nvSpPr>
        <p:spPr>
          <a:xfrm>
            <a:off x="10187415" y="7131747"/>
            <a:ext cx="5768345" cy="1274067"/>
          </a:xfrm>
          <a:prstGeom prst="rect">
            <a:avLst/>
          </a:prstGeom>
        </p:spPr>
        <p:txBody>
          <a:bodyPr lIns="0" tIns="0" rIns="0" bIns="0" rtlCol="0" anchor="t">
            <a:spAutoFit/>
          </a:bodyPr>
          <a:lstStyle/>
          <a:p>
            <a:pPr algn="l">
              <a:lnSpc>
                <a:spcPts val="2495"/>
              </a:lnSpc>
            </a:pPr>
            <a:r>
              <a:rPr lang="en-US" sz="2000" b="1" u="none" strike="noStrike" spc="100" dirty="0">
                <a:solidFill>
                  <a:srgbClr val="145DA0"/>
                </a:solidFill>
                <a:latin typeface="Poppins"/>
                <a:ea typeface="Poppins"/>
                <a:cs typeface="Poppins"/>
                <a:sym typeface="Poppins"/>
              </a:rPr>
              <a:t>Final Testing and Reporting: </a:t>
            </a:r>
            <a:r>
              <a:rPr lang="en-US" sz="2000" u="none" strike="noStrike" spc="-35" dirty="0">
                <a:solidFill>
                  <a:srgbClr val="145DA0"/>
                </a:solidFill>
                <a:latin typeface="Poppins"/>
                <a:ea typeface="Poppins"/>
                <a:cs typeface="Poppins"/>
                <a:sym typeface="Poppins"/>
              </a:rPr>
              <a:t>Testing the network’s functionality, performance, and security, and documenting the results for presentation.</a:t>
            </a:r>
          </a:p>
        </p:txBody>
      </p:sp>
      <p:sp>
        <p:nvSpPr>
          <p:cNvPr id="21" name="TextBox 21"/>
          <p:cNvSpPr txBox="1"/>
          <p:nvPr/>
        </p:nvSpPr>
        <p:spPr>
          <a:xfrm>
            <a:off x="8763159" y="7367965"/>
            <a:ext cx="1134140" cy="801632"/>
          </a:xfrm>
          <a:prstGeom prst="rect">
            <a:avLst/>
          </a:prstGeom>
        </p:spPr>
        <p:txBody>
          <a:bodyPr lIns="0" tIns="0" rIns="0" bIns="0" rtlCol="0" anchor="t">
            <a:spAutoFit/>
          </a:bodyPr>
          <a:lstStyle/>
          <a:p>
            <a:pPr marL="0" lvl="0" indent="0" algn="ctr">
              <a:lnSpc>
                <a:spcPts val="6697"/>
              </a:lnSpc>
              <a:spcBef>
                <a:spcPct val="0"/>
              </a:spcBef>
            </a:pPr>
            <a:r>
              <a:rPr lang="en-US" sz="4784">
                <a:solidFill>
                  <a:srgbClr val="FDFDFD"/>
                </a:solidFill>
                <a:latin typeface="Open Sans Extra Bold"/>
                <a:ea typeface="Open Sans Extra Bold"/>
                <a:cs typeface="Open Sans Extra Bold"/>
                <a:sym typeface="Open Sans Extra Bold"/>
              </a:rPr>
              <a:t>04</a:t>
            </a:r>
          </a:p>
        </p:txBody>
      </p:sp>
      <p:grpSp>
        <p:nvGrpSpPr>
          <p:cNvPr id="22" name="Group 22"/>
          <p:cNvGrpSpPr/>
          <p:nvPr/>
        </p:nvGrpSpPr>
        <p:grpSpPr>
          <a:xfrm>
            <a:off x="7905455" y="2656032"/>
            <a:ext cx="373607" cy="373607"/>
            <a:chOff x="0" y="0"/>
            <a:chExt cx="812800" cy="812800"/>
          </a:xfrm>
        </p:grpSpPr>
        <p:sp>
          <p:nvSpPr>
            <p:cNvPr id="23" name="Freeform 2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txBody>
            <a:bodyPr/>
            <a:lstStyle/>
            <a:p>
              <a:endParaRPr lang="en-US"/>
            </a:p>
          </p:txBody>
        </p:sp>
        <p:sp>
          <p:nvSpPr>
            <p:cNvPr id="24" name="TextBox 24"/>
            <p:cNvSpPr txBox="1"/>
            <p:nvPr/>
          </p:nvSpPr>
          <p:spPr>
            <a:xfrm>
              <a:off x="76200" y="28575"/>
              <a:ext cx="660400" cy="708025"/>
            </a:xfrm>
            <a:prstGeom prst="rect">
              <a:avLst/>
            </a:prstGeom>
          </p:spPr>
          <p:txBody>
            <a:bodyPr lIns="0" tIns="0" rIns="0" bIns="0" rtlCol="0" anchor="ctr"/>
            <a:lstStyle/>
            <a:p>
              <a:pPr algn="ctr">
                <a:lnSpc>
                  <a:spcPts val="3640"/>
                </a:lnSpc>
              </a:pPr>
              <a:endParaRPr/>
            </a:p>
          </p:txBody>
        </p:sp>
      </p:grpSp>
      <p:grpSp>
        <p:nvGrpSpPr>
          <p:cNvPr id="25" name="Group 25"/>
          <p:cNvGrpSpPr/>
          <p:nvPr/>
        </p:nvGrpSpPr>
        <p:grpSpPr>
          <a:xfrm>
            <a:off x="8315313" y="4180490"/>
            <a:ext cx="373607" cy="373607"/>
            <a:chOff x="0" y="0"/>
            <a:chExt cx="812800" cy="812800"/>
          </a:xfrm>
        </p:grpSpPr>
        <p:sp>
          <p:nvSpPr>
            <p:cNvPr id="26" name="Freeform 2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txBody>
            <a:bodyPr/>
            <a:lstStyle/>
            <a:p>
              <a:endParaRPr lang="en-US"/>
            </a:p>
          </p:txBody>
        </p:sp>
        <p:sp>
          <p:nvSpPr>
            <p:cNvPr id="27" name="TextBox 27"/>
            <p:cNvSpPr txBox="1"/>
            <p:nvPr/>
          </p:nvSpPr>
          <p:spPr>
            <a:xfrm>
              <a:off x="76200" y="28575"/>
              <a:ext cx="660400" cy="708025"/>
            </a:xfrm>
            <a:prstGeom prst="rect">
              <a:avLst/>
            </a:prstGeom>
          </p:spPr>
          <p:txBody>
            <a:bodyPr lIns="0" tIns="0" rIns="0" bIns="0" rtlCol="0" anchor="ctr"/>
            <a:lstStyle/>
            <a:p>
              <a:pPr algn="ctr">
                <a:lnSpc>
                  <a:spcPts val="3640"/>
                </a:lnSpc>
              </a:pPr>
              <a:endParaRPr/>
            </a:p>
          </p:txBody>
        </p:sp>
      </p:grpSp>
      <p:grpSp>
        <p:nvGrpSpPr>
          <p:cNvPr id="28" name="Group 28"/>
          <p:cNvGrpSpPr/>
          <p:nvPr/>
        </p:nvGrpSpPr>
        <p:grpSpPr>
          <a:xfrm>
            <a:off x="7944228" y="7402839"/>
            <a:ext cx="373607" cy="373607"/>
            <a:chOff x="0" y="0"/>
            <a:chExt cx="812800" cy="812800"/>
          </a:xfrm>
        </p:grpSpPr>
        <p:sp>
          <p:nvSpPr>
            <p:cNvPr id="29" name="Freeform 2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txBody>
            <a:bodyPr/>
            <a:lstStyle/>
            <a:p>
              <a:endParaRPr lang="en-US"/>
            </a:p>
          </p:txBody>
        </p:sp>
        <p:sp>
          <p:nvSpPr>
            <p:cNvPr id="30" name="TextBox 30"/>
            <p:cNvSpPr txBox="1"/>
            <p:nvPr/>
          </p:nvSpPr>
          <p:spPr>
            <a:xfrm>
              <a:off x="76200" y="28575"/>
              <a:ext cx="660400" cy="708025"/>
            </a:xfrm>
            <a:prstGeom prst="rect">
              <a:avLst/>
            </a:prstGeom>
          </p:spPr>
          <p:txBody>
            <a:bodyPr lIns="0" tIns="0" rIns="0" bIns="0" rtlCol="0" anchor="ctr"/>
            <a:lstStyle/>
            <a:p>
              <a:pPr algn="ctr">
                <a:lnSpc>
                  <a:spcPts val="3640"/>
                </a:lnSpc>
              </a:pPr>
              <a:endParaRPr/>
            </a:p>
          </p:txBody>
        </p:sp>
      </p:grpSp>
      <p:grpSp>
        <p:nvGrpSpPr>
          <p:cNvPr id="31" name="Group 31"/>
          <p:cNvGrpSpPr/>
          <p:nvPr/>
        </p:nvGrpSpPr>
        <p:grpSpPr>
          <a:xfrm>
            <a:off x="8309460" y="5760481"/>
            <a:ext cx="373607" cy="373607"/>
            <a:chOff x="0" y="0"/>
            <a:chExt cx="812800" cy="812800"/>
          </a:xfrm>
        </p:grpSpPr>
        <p:sp>
          <p:nvSpPr>
            <p:cNvPr id="32" name="Freeform 3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txBody>
            <a:bodyPr/>
            <a:lstStyle/>
            <a:p>
              <a:endParaRPr lang="en-US"/>
            </a:p>
          </p:txBody>
        </p:sp>
        <p:sp>
          <p:nvSpPr>
            <p:cNvPr id="33" name="TextBox 33"/>
            <p:cNvSpPr txBox="1"/>
            <p:nvPr/>
          </p:nvSpPr>
          <p:spPr>
            <a:xfrm>
              <a:off x="76200" y="28575"/>
              <a:ext cx="660400" cy="708025"/>
            </a:xfrm>
            <a:prstGeom prst="rect">
              <a:avLst/>
            </a:prstGeom>
          </p:spPr>
          <p:txBody>
            <a:bodyPr lIns="0" tIns="0" rIns="0" bIns="0" rtlCol="0" anchor="ctr"/>
            <a:lstStyle/>
            <a:p>
              <a:pPr algn="ctr">
                <a:lnSpc>
                  <a:spcPts val="3640"/>
                </a:lnSpc>
              </a:pPr>
              <a:endParaRPr/>
            </a:p>
          </p:txBody>
        </p:sp>
      </p:grpSp>
      <p:sp>
        <p:nvSpPr>
          <p:cNvPr id="9" name="Slide Number Placeholder 8">
            <a:extLst>
              <a:ext uri="{FF2B5EF4-FFF2-40B4-BE49-F238E27FC236}">
                <a16:creationId xmlns:a16="http://schemas.microsoft.com/office/drawing/2014/main" id="{9F2F2232-070A-925D-868D-B23B9ED652C9}"/>
              </a:ext>
            </a:extLst>
          </p:cNvPr>
          <p:cNvSpPr>
            <a:spLocks noGrp="1"/>
          </p:cNvSpPr>
          <p:nvPr>
            <p:ph type="sldNum" sz="quarter" idx="12"/>
          </p:nvPr>
        </p:nvSpPr>
        <p:spPr/>
        <p:txBody>
          <a:bodyPr/>
          <a:lstStyle/>
          <a:p>
            <a:fld id="{B6F15528-21DE-4FAA-801E-634DDDAF4B2B}" type="slidenum">
              <a:rPr lang="en-US" smtClean="0">
                <a:solidFill>
                  <a:srgbClr val="145DA0"/>
                </a:solidFill>
              </a:rPr>
              <a:pPr/>
              <a:t>5</a:t>
            </a:fld>
            <a:endParaRPr lang="en-US" dirty="0">
              <a:solidFill>
                <a:srgbClr val="145DA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fade">
                                      <p:cBhvr>
                                        <p:cTn id="31" dur="500"/>
                                        <p:tgtEl>
                                          <p:spTgt spid="14"/>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fade">
                                      <p:cBhvr>
                                        <p:cTn id="35" dur="500"/>
                                        <p:tgtEl>
                                          <p:spTgt spid="16"/>
                                        </p:tgtEl>
                                      </p:cBhvr>
                                    </p:animEffect>
                                  </p:childTnLst>
                                </p:cTn>
                              </p:par>
                            </p:childTnLst>
                          </p:cTn>
                        </p:par>
                        <p:par>
                          <p:cTn id="36" fill="hold">
                            <p:stCondLst>
                              <p:cond delay="4000"/>
                            </p:stCondLst>
                            <p:childTnLst>
                              <p:par>
                                <p:cTn id="37" presetID="10" presetClass="entr" presetSubtype="0" fill="hold" grpId="0" nodeType="afterEffect">
                                  <p:stCondLst>
                                    <p:cond delay="0"/>
                                  </p:stCondLst>
                                  <p:childTnLst>
                                    <p:set>
                                      <p:cBhvr>
                                        <p:cTn id="38" dur="1" fill="hold">
                                          <p:stCondLst>
                                            <p:cond delay="0"/>
                                          </p:stCondLst>
                                        </p:cTn>
                                        <p:tgtEl>
                                          <p:spTgt spid="18"/>
                                        </p:tgtEl>
                                        <p:attrNameLst>
                                          <p:attrName>style.visibility</p:attrName>
                                        </p:attrNameLst>
                                      </p:cBhvr>
                                      <p:to>
                                        <p:strVal val="visible"/>
                                      </p:to>
                                    </p:set>
                                    <p:animEffect transition="in" filter="fade">
                                      <p:cBhvr>
                                        <p:cTn id="39" dur="500"/>
                                        <p:tgtEl>
                                          <p:spTgt spid="18"/>
                                        </p:tgtEl>
                                      </p:cBhvr>
                                    </p:animEffect>
                                  </p:childTnLst>
                                </p:cTn>
                              </p:par>
                            </p:childTnLst>
                          </p:cTn>
                        </p:par>
                        <p:par>
                          <p:cTn id="40" fill="hold">
                            <p:stCondLst>
                              <p:cond delay="4500"/>
                            </p:stCondLst>
                            <p:childTnLst>
                              <p:par>
                                <p:cTn id="41" presetID="10" presetClass="entr" presetSubtype="0" fill="hold" grpId="0" nodeType="afterEffect">
                                  <p:stCondLst>
                                    <p:cond delay="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500"/>
                                        <p:tgtEl>
                                          <p:spTgt spid="17"/>
                                        </p:tgtEl>
                                      </p:cBhvr>
                                    </p:animEffect>
                                  </p:childTnLst>
                                </p:cTn>
                              </p:par>
                            </p:childTnLst>
                          </p:cTn>
                        </p:par>
                        <p:par>
                          <p:cTn id="44" fill="hold">
                            <p:stCondLst>
                              <p:cond delay="5000"/>
                            </p:stCondLst>
                            <p:childTnLst>
                              <p:par>
                                <p:cTn id="45" presetID="10" presetClass="entr" presetSubtype="0" fill="hold" grpId="0" nodeType="afterEffect">
                                  <p:stCondLst>
                                    <p:cond delay="0"/>
                                  </p:stCondLst>
                                  <p:childTnLst>
                                    <p:set>
                                      <p:cBhvr>
                                        <p:cTn id="46" dur="1" fill="hold">
                                          <p:stCondLst>
                                            <p:cond delay="0"/>
                                          </p:stCondLst>
                                        </p:cTn>
                                        <p:tgtEl>
                                          <p:spTgt spid="19"/>
                                        </p:tgtEl>
                                        <p:attrNameLst>
                                          <p:attrName>style.visibility</p:attrName>
                                        </p:attrNameLst>
                                      </p:cBhvr>
                                      <p:to>
                                        <p:strVal val="visible"/>
                                      </p:to>
                                    </p:set>
                                    <p:animEffect transition="in" filter="fade">
                                      <p:cBhvr>
                                        <p:cTn id="47" dur="500"/>
                                        <p:tgtEl>
                                          <p:spTgt spid="19"/>
                                        </p:tgtEl>
                                      </p:cBhvr>
                                    </p:animEffect>
                                  </p:childTnLst>
                                </p:cTn>
                              </p:par>
                            </p:childTnLst>
                          </p:cTn>
                        </p:par>
                        <p:par>
                          <p:cTn id="48" fill="hold">
                            <p:stCondLst>
                              <p:cond delay="5500"/>
                            </p:stCondLst>
                            <p:childTnLst>
                              <p:par>
                                <p:cTn id="49" presetID="10" presetClass="entr" presetSubtype="0" fill="hold" grpId="0" nodeType="afterEffect">
                                  <p:stCondLst>
                                    <p:cond delay="0"/>
                                  </p:stCondLst>
                                  <p:childTnLst>
                                    <p:set>
                                      <p:cBhvr>
                                        <p:cTn id="50" dur="1" fill="hold">
                                          <p:stCondLst>
                                            <p:cond delay="0"/>
                                          </p:stCondLst>
                                        </p:cTn>
                                        <p:tgtEl>
                                          <p:spTgt spid="21"/>
                                        </p:tgtEl>
                                        <p:attrNameLst>
                                          <p:attrName>style.visibility</p:attrName>
                                        </p:attrNameLst>
                                      </p:cBhvr>
                                      <p:to>
                                        <p:strVal val="visible"/>
                                      </p:to>
                                    </p:set>
                                    <p:animEffect transition="in" filter="fade">
                                      <p:cBhvr>
                                        <p:cTn id="51" dur="500"/>
                                        <p:tgtEl>
                                          <p:spTgt spid="21"/>
                                        </p:tgtEl>
                                      </p:cBhvr>
                                    </p:animEffect>
                                  </p:childTnLst>
                                </p:cTn>
                              </p:par>
                            </p:childTnLst>
                          </p:cTn>
                        </p:par>
                        <p:par>
                          <p:cTn id="52" fill="hold">
                            <p:stCondLst>
                              <p:cond delay="6000"/>
                            </p:stCondLst>
                            <p:childTnLst>
                              <p:par>
                                <p:cTn id="53" presetID="10" presetClass="entr" presetSubtype="0" fill="hold" grpId="0" nodeType="afterEffect">
                                  <p:stCondLst>
                                    <p:cond delay="0"/>
                                  </p:stCondLst>
                                  <p:childTnLst>
                                    <p:set>
                                      <p:cBhvr>
                                        <p:cTn id="54" dur="1" fill="hold">
                                          <p:stCondLst>
                                            <p:cond delay="0"/>
                                          </p:stCondLst>
                                        </p:cTn>
                                        <p:tgtEl>
                                          <p:spTgt spid="20"/>
                                        </p:tgtEl>
                                        <p:attrNameLst>
                                          <p:attrName>style.visibility</p:attrName>
                                        </p:attrNameLst>
                                      </p:cBhvr>
                                      <p:to>
                                        <p:strVal val="visible"/>
                                      </p:to>
                                    </p:set>
                                    <p:animEffect transition="in" filter="fade">
                                      <p:cBhvr>
                                        <p:cTn id="55"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animBg="1"/>
      <p:bldP spid="11" grpId="0"/>
      <p:bldP spid="12" grpId="0"/>
      <p:bldP spid="13" grpId="0" animBg="1"/>
      <p:bldP spid="14" grpId="0"/>
      <p:bldP spid="15" grpId="0"/>
      <p:bldP spid="16" grpId="0" animBg="1"/>
      <p:bldP spid="17" grpId="0"/>
      <p:bldP spid="18" grpId="0"/>
      <p:bldP spid="19" grpId="0" animBg="1"/>
      <p:bldP spid="20" grpId="0"/>
      <p:bldP spid="21"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9222" b="-9222"/>
            </a:stretch>
          </a:blipFill>
        </p:spPr>
        <p:txBody>
          <a:bodyPr/>
          <a:lstStyle/>
          <a:p>
            <a:endParaRPr lang="en-US"/>
          </a:p>
        </p:txBody>
      </p:sp>
      <p:sp>
        <p:nvSpPr>
          <p:cNvPr id="3" name="Freeform 3"/>
          <p:cNvSpPr/>
          <p:nvPr/>
        </p:nvSpPr>
        <p:spPr>
          <a:xfrm rot="5400000">
            <a:off x="8990215" y="810330"/>
            <a:ext cx="8541900" cy="8666340"/>
          </a:xfrm>
          <a:custGeom>
            <a:avLst/>
            <a:gdLst/>
            <a:ahLst/>
            <a:cxnLst/>
            <a:rect l="l" t="t" r="r" b="b"/>
            <a:pathLst>
              <a:path w="8541900" h="8666340">
                <a:moveTo>
                  <a:pt x="0" y="0"/>
                </a:moveTo>
                <a:lnTo>
                  <a:pt x="8541901" y="0"/>
                </a:lnTo>
                <a:lnTo>
                  <a:pt x="8541901" y="8666340"/>
                </a:lnTo>
                <a:lnTo>
                  <a:pt x="0" y="8666340"/>
                </a:lnTo>
                <a:lnTo>
                  <a:pt x="0" y="0"/>
                </a:lnTo>
                <a:close/>
              </a:path>
            </a:pathLst>
          </a:custGeom>
          <a:blipFill>
            <a:blip r:embed="rId4">
              <a:alphaModFix amt="14000"/>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rot="5400000">
            <a:off x="2832861" y="810330"/>
            <a:ext cx="8541900" cy="8666340"/>
          </a:xfrm>
          <a:custGeom>
            <a:avLst/>
            <a:gdLst/>
            <a:ahLst/>
            <a:cxnLst/>
            <a:rect l="l" t="t" r="r" b="b"/>
            <a:pathLst>
              <a:path w="8541900" h="8666340">
                <a:moveTo>
                  <a:pt x="0" y="0"/>
                </a:moveTo>
                <a:lnTo>
                  <a:pt x="8541900" y="0"/>
                </a:lnTo>
                <a:lnTo>
                  <a:pt x="8541900" y="8666340"/>
                </a:lnTo>
                <a:lnTo>
                  <a:pt x="0" y="8666340"/>
                </a:lnTo>
                <a:lnTo>
                  <a:pt x="0" y="0"/>
                </a:lnTo>
                <a:close/>
              </a:path>
            </a:pathLst>
          </a:custGeom>
          <a:blipFill>
            <a:blip r:embed="rId4">
              <a:alphaModFix amt="14000"/>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5" name="Group 5"/>
          <p:cNvGrpSpPr/>
          <p:nvPr/>
        </p:nvGrpSpPr>
        <p:grpSpPr>
          <a:xfrm>
            <a:off x="3061527" y="2630744"/>
            <a:ext cx="12164941" cy="5025511"/>
            <a:chOff x="0" y="0"/>
            <a:chExt cx="3203935" cy="1162067"/>
          </a:xfrm>
        </p:grpSpPr>
        <p:sp>
          <p:nvSpPr>
            <p:cNvPr id="6" name="Freeform 6"/>
            <p:cNvSpPr/>
            <p:nvPr/>
          </p:nvSpPr>
          <p:spPr>
            <a:xfrm>
              <a:off x="0" y="0"/>
              <a:ext cx="3203935" cy="1162067"/>
            </a:xfrm>
            <a:custGeom>
              <a:avLst/>
              <a:gdLst/>
              <a:ahLst/>
              <a:cxnLst/>
              <a:rect l="l" t="t" r="r" b="b"/>
              <a:pathLst>
                <a:path w="3203935" h="1162067">
                  <a:moveTo>
                    <a:pt x="0" y="0"/>
                  </a:moveTo>
                  <a:lnTo>
                    <a:pt x="3203935" y="0"/>
                  </a:lnTo>
                  <a:lnTo>
                    <a:pt x="3203935" y="1162067"/>
                  </a:lnTo>
                  <a:lnTo>
                    <a:pt x="0" y="1162067"/>
                  </a:lnTo>
                  <a:close/>
                </a:path>
              </a:pathLst>
            </a:custGeom>
            <a:solidFill>
              <a:srgbClr val="145DA0"/>
            </a:solidFill>
            <a:ln w="38100" cap="sq">
              <a:solidFill>
                <a:srgbClr val="FFFFFF"/>
              </a:solidFill>
              <a:prstDash val="solid"/>
              <a:miter/>
            </a:ln>
          </p:spPr>
          <p:txBody>
            <a:bodyPr/>
            <a:lstStyle/>
            <a:p>
              <a:endParaRPr lang="en-US"/>
            </a:p>
          </p:txBody>
        </p:sp>
        <p:sp>
          <p:nvSpPr>
            <p:cNvPr id="7" name="TextBox 7"/>
            <p:cNvSpPr txBox="1"/>
            <p:nvPr/>
          </p:nvSpPr>
          <p:spPr>
            <a:xfrm>
              <a:off x="0" y="-38100"/>
              <a:ext cx="3203935" cy="1200167"/>
            </a:xfrm>
            <a:prstGeom prst="rect">
              <a:avLst/>
            </a:prstGeom>
          </p:spPr>
          <p:txBody>
            <a:bodyPr lIns="50800" tIns="50800" rIns="50800" bIns="50800" rtlCol="0" anchor="ctr"/>
            <a:lstStyle/>
            <a:p>
              <a:pPr algn="ctr">
                <a:lnSpc>
                  <a:spcPts val="2659"/>
                </a:lnSpc>
              </a:pPr>
              <a:endParaRPr/>
            </a:p>
          </p:txBody>
        </p:sp>
      </p:grpSp>
      <p:sp>
        <p:nvSpPr>
          <p:cNvPr id="8" name="TextBox 8"/>
          <p:cNvSpPr txBox="1"/>
          <p:nvPr/>
        </p:nvSpPr>
        <p:spPr>
          <a:xfrm>
            <a:off x="3332772" y="2927507"/>
            <a:ext cx="11622449" cy="4431983"/>
          </a:xfrm>
          <a:prstGeom prst="rect">
            <a:avLst/>
          </a:prstGeom>
        </p:spPr>
        <p:txBody>
          <a:bodyPr lIns="0" tIns="0" rIns="0" bIns="0" rtlCol="0" anchor="t">
            <a:spAutoFit/>
          </a:bodyPr>
          <a:lstStyle/>
          <a:p>
            <a:pPr marL="1371600" lvl="0" indent="-1371600" algn="ctr">
              <a:spcBef>
                <a:spcPct val="0"/>
              </a:spcBef>
              <a:buAutoNum type="arabicPeriod"/>
            </a:pPr>
            <a:r>
              <a:rPr lang="en-US" sz="9600" dirty="0">
                <a:solidFill>
                  <a:srgbClr val="FFFFFF"/>
                </a:solidFill>
                <a:latin typeface="Open Sans Extra Bold"/>
                <a:ea typeface="Open Sans Extra Bold"/>
                <a:cs typeface="Open Sans Extra Bold"/>
                <a:sym typeface="Open Sans Extra Bold"/>
              </a:rPr>
              <a:t>Network Design</a:t>
            </a:r>
          </a:p>
          <a:p>
            <a:pPr lvl="0" algn="ctr">
              <a:spcBef>
                <a:spcPct val="0"/>
              </a:spcBef>
            </a:pPr>
            <a:r>
              <a:rPr lang="en-US" sz="9600" dirty="0">
                <a:solidFill>
                  <a:srgbClr val="FFFFFF"/>
                </a:solidFill>
                <a:latin typeface="Open Sans Extra Bold"/>
                <a:ea typeface="Open Sans Extra Bold"/>
                <a:cs typeface="Open Sans Extra Bold"/>
                <a:sym typeface="Open Sans Extra Bold"/>
              </a:rPr>
              <a:t>and  Configuration </a:t>
            </a:r>
          </a:p>
        </p:txBody>
      </p:sp>
      <p:pic>
        <p:nvPicPr>
          <p:cNvPr id="10" name="Picture 9">
            <a:extLst>
              <a:ext uri="{FF2B5EF4-FFF2-40B4-BE49-F238E27FC236}">
                <a16:creationId xmlns:a16="http://schemas.microsoft.com/office/drawing/2014/main" id="{C4FB328E-AD66-77DD-AE56-140053583A6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559245" y="3103390"/>
            <a:ext cx="14631668" cy="8230313"/>
          </a:xfrm>
          <a:prstGeom prst="rect">
            <a:avLst/>
          </a:prstGeom>
        </p:spPr>
      </p:pic>
    </p:spTree>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grpSp>
        <p:nvGrpSpPr>
          <p:cNvPr id="2" name="Group 2"/>
          <p:cNvGrpSpPr/>
          <p:nvPr/>
        </p:nvGrpSpPr>
        <p:grpSpPr>
          <a:xfrm>
            <a:off x="-2123887" y="-2346523"/>
            <a:ext cx="4693046" cy="4693046"/>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txBody>
            <a:bodyPr/>
            <a:lstStyle/>
            <a:p>
              <a:endParaRPr lang="en-US"/>
            </a:p>
          </p:txBody>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5573718" y="7940477"/>
            <a:ext cx="4693046" cy="4693046"/>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txBody>
            <a:bodyPr/>
            <a:lstStyle/>
            <a:p>
              <a:endParaRPr lang="en-US"/>
            </a:p>
          </p:txBody>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pic>
        <p:nvPicPr>
          <p:cNvPr id="10" name="Picture 9">
            <a:extLst>
              <a:ext uri="{FF2B5EF4-FFF2-40B4-BE49-F238E27FC236}">
                <a16:creationId xmlns:a16="http://schemas.microsoft.com/office/drawing/2014/main" id="{43D6F310-C2F9-BFA0-C02F-9798BB7965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8166" y="1485187"/>
            <a:ext cx="14631668" cy="8230313"/>
          </a:xfrm>
          <a:prstGeom prst="rect">
            <a:avLst/>
          </a:prstGeom>
        </p:spPr>
      </p:pic>
      <p:sp>
        <p:nvSpPr>
          <p:cNvPr id="11" name="TextBox 8">
            <a:extLst>
              <a:ext uri="{FF2B5EF4-FFF2-40B4-BE49-F238E27FC236}">
                <a16:creationId xmlns:a16="http://schemas.microsoft.com/office/drawing/2014/main" id="{48BAF879-E045-E791-E551-E61AB13E33D2}"/>
              </a:ext>
            </a:extLst>
          </p:cNvPr>
          <p:cNvSpPr txBox="1"/>
          <p:nvPr/>
        </p:nvSpPr>
        <p:spPr>
          <a:xfrm>
            <a:off x="990600" y="571500"/>
            <a:ext cx="7924800" cy="738664"/>
          </a:xfrm>
          <a:prstGeom prst="rect">
            <a:avLst/>
          </a:prstGeom>
        </p:spPr>
        <p:txBody>
          <a:bodyPr wrap="square" lIns="0" tIns="0" rIns="0" bIns="0" rtlCol="0" anchor="t">
            <a:spAutoFit/>
          </a:bodyPr>
          <a:lstStyle/>
          <a:p>
            <a:pPr marL="0" lvl="0" indent="0">
              <a:spcBef>
                <a:spcPct val="0"/>
              </a:spcBef>
            </a:pPr>
            <a:r>
              <a:rPr lang="en-US" sz="4800" dirty="0">
                <a:solidFill>
                  <a:srgbClr val="FFFFFF"/>
                </a:solidFill>
                <a:latin typeface="Open Sans Extra Bold"/>
                <a:ea typeface="Open Sans Extra Bold"/>
                <a:cs typeface="Open Sans Extra Bold"/>
                <a:sym typeface="Open Sans Extra Bold"/>
              </a:rPr>
              <a:t>Network Topology </a:t>
            </a:r>
          </a:p>
        </p:txBody>
      </p:sp>
      <p:sp>
        <p:nvSpPr>
          <p:cNvPr id="8" name="Slide Number Placeholder 7">
            <a:extLst>
              <a:ext uri="{FF2B5EF4-FFF2-40B4-BE49-F238E27FC236}">
                <a16:creationId xmlns:a16="http://schemas.microsoft.com/office/drawing/2014/main" id="{C5F51568-74C0-38AE-2B31-740AE8B02DC5}"/>
              </a:ext>
            </a:extLst>
          </p:cNvPr>
          <p:cNvSpPr>
            <a:spLocks noGrp="1"/>
          </p:cNvSpPr>
          <p:nvPr>
            <p:ph type="sldNum" sz="quarter" idx="12"/>
          </p:nvPr>
        </p:nvSpPr>
        <p:spPr/>
        <p:txBody>
          <a:bodyPr/>
          <a:lstStyle/>
          <a:p>
            <a:fld id="{B6F15528-21DE-4FAA-801E-634DDDAF4B2B}" type="slidenum">
              <a:rPr lang="en-US" smtClean="0">
                <a:solidFill>
                  <a:schemeClr val="bg1"/>
                </a:solidFill>
              </a:rPr>
              <a:pPr/>
              <a:t>7</a:t>
            </a:fld>
            <a:endParaRPr lang="en-US" dirty="0">
              <a:solidFill>
                <a:schemeClr val="bg1"/>
              </a:solidFil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grpSp>
        <p:nvGrpSpPr>
          <p:cNvPr id="2" name="Group 2"/>
          <p:cNvGrpSpPr/>
          <p:nvPr/>
        </p:nvGrpSpPr>
        <p:grpSpPr>
          <a:xfrm>
            <a:off x="-2123887" y="-2346523"/>
            <a:ext cx="4693046" cy="4693046"/>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txBody>
            <a:bodyPr/>
            <a:lstStyle/>
            <a:p>
              <a:endParaRPr lang="en-US"/>
            </a:p>
          </p:txBody>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5573718" y="7940477"/>
            <a:ext cx="4693046" cy="4693046"/>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txBody>
            <a:bodyPr/>
            <a:lstStyle/>
            <a:p>
              <a:endParaRPr lang="en-US"/>
            </a:p>
          </p:txBody>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pic>
        <p:nvPicPr>
          <p:cNvPr id="10" name="Picture 9">
            <a:extLst>
              <a:ext uri="{FF2B5EF4-FFF2-40B4-BE49-F238E27FC236}">
                <a16:creationId xmlns:a16="http://schemas.microsoft.com/office/drawing/2014/main" id="{43D6F310-C2F9-BFA0-C02F-9798BB7965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12164" y="-4381500"/>
            <a:ext cx="30726503" cy="17283657"/>
          </a:xfrm>
          <a:prstGeom prst="rect">
            <a:avLst/>
          </a:prstGeom>
        </p:spPr>
      </p:pic>
    </p:spTree>
    <p:extLst>
      <p:ext uri="{BB962C8B-B14F-4D97-AF65-F5344CB8AC3E}">
        <p14:creationId xmlns:p14="http://schemas.microsoft.com/office/powerpoint/2010/main" val="6362958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grpSp>
        <p:nvGrpSpPr>
          <p:cNvPr id="2" name="Group 2"/>
          <p:cNvGrpSpPr/>
          <p:nvPr/>
        </p:nvGrpSpPr>
        <p:grpSpPr>
          <a:xfrm>
            <a:off x="-2123887" y="-2346523"/>
            <a:ext cx="4693046" cy="4693046"/>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txBody>
            <a:bodyPr/>
            <a:lstStyle/>
            <a:p>
              <a:endParaRPr lang="en-US"/>
            </a:p>
          </p:txBody>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5573718" y="7940477"/>
            <a:ext cx="4693046" cy="4693046"/>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txBody>
            <a:bodyPr/>
            <a:lstStyle/>
            <a:p>
              <a:endParaRPr lang="en-US"/>
            </a:p>
          </p:txBody>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pic>
        <p:nvPicPr>
          <p:cNvPr id="10" name="Picture 9">
            <a:extLst>
              <a:ext uri="{FF2B5EF4-FFF2-40B4-BE49-F238E27FC236}">
                <a16:creationId xmlns:a16="http://schemas.microsoft.com/office/drawing/2014/main" id="{43D6F310-C2F9-BFA0-C02F-9798BB7965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82400" y="-4381500"/>
            <a:ext cx="30726503" cy="17283657"/>
          </a:xfrm>
          <a:prstGeom prst="rect">
            <a:avLst/>
          </a:prstGeom>
        </p:spPr>
      </p:pic>
    </p:spTree>
    <p:extLst>
      <p:ext uri="{BB962C8B-B14F-4D97-AF65-F5344CB8AC3E}">
        <p14:creationId xmlns:p14="http://schemas.microsoft.com/office/powerpoint/2010/main" val="10663469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928</TotalTime>
  <Words>2031</Words>
  <Application>Microsoft Office PowerPoint</Application>
  <PresentationFormat>Custom</PresentationFormat>
  <Paragraphs>377</Paragraphs>
  <Slides>35</Slides>
  <Notes>8</Notes>
  <HiddenSlides>0</HiddenSlides>
  <MMClips>4</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35</vt:i4>
      </vt:variant>
    </vt:vector>
  </HeadingPairs>
  <TitlesOfParts>
    <vt:vector size="42" baseType="lpstr">
      <vt:lpstr>Arial</vt:lpstr>
      <vt:lpstr>Calibri</vt:lpstr>
      <vt:lpstr>Aptos</vt:lpstr>
      <vt:lpstr>Poppins</vt:lpstr>
      <vt:lpstr>Open Sans Extra Bold</vt:lpstr>
      <vt:lpstr>Poppins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White and Blue Professional Modern Technology Pitch Deck Presentation</dc:title>
  <dc:creator>GAMING STORE</dc:creator>
  <cp:lastModifiedBy>اشرقت ماهر فتحى محمود</cp:lastModifiedBy>
  <cp:revision>15</cp:revision>
  <dcterms:created xsi:type="dcterms:W3CDTF">2006-08-16T00:00:00Z</dcterms:created>
  <dcterms:modified xsi:type="dcterms:W3CDTF">2024-11-20T20:36:29Z</dcterms:modified>
  <dc:identifier>DAGUBsOOSCk</dc:identifier>
</cp:coreProperties>
</file>